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1686" y="4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en subtitel">
    <p:spTree>
      <p:nvGrpSpPr>
        <p:cNvPr id="1" name=""/>
        <p:cNvGrpSpPr/>
        <p:nvPr/>
      </p:nvGrpSpPr>
      <p:grpSpPr>
        <a:xfrm>
          <a:off x="0" y="0"/>
          <a:ext cx="0" cy="0"/>
          <a:chOff x="0" y="0"/>
          <a:chExt cx="0" cy="0"/>
        </a:xfrm>
      </p:grpSpPr>
      <p:sp>
        <p:nvSpPr>
          <p:cNvPr id="11" name="Titeltekst"/>
          <p:cNvSpPr txBox="1">
            <a:spLocks noGrp="1"/>
          </p:cNvSpPr>
          <p:nvPr>
            <p:ph type="title"/>
          </p:nvPr>
        </p:nvSpPr>
        <p:spPr>
          <a:xfrm>
            <a:off x="1270000" y="1638300"/>
            <a:ext cx="10464800" cy="3302000"/>
          </a:xfrm>
          <a:prstGeom prst="rect">
            <a:avLst/>
          </a:prstGeom>
        </p:spPr>
        <p:txBody>
          <a:bodyPr anchor="b"/>
          <a:lstStyle/>
          <a:p>
            <a:r>
              <a:t>Titeltekst</a:t>
            </a:r>
          </a:p>
        </p:txBody>
      </p:sp>
      <p:sp>
        <p:nvSpPr>
          <p:cNvPr id="12" name="Hoofdtekst - niveau één…"/>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quot;Typ hier een citaat.&quot;"/>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 hier een citaat." </a:t>
            </a:r>
          </a:p>
        </p:txBody>
      </p:sp>
      <p:sp>
        <p:nvSpPr>
          <p:cNvPr id="9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02" name="Afbeelding"/>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10"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en subtitel">
    <p:spTree>
      <p:nvGrpSpPr>
        <p:cNvPr id="1" name=""/>
        <p:cNvGrpSpPr/>
        <p:nvPr/>
      </p:nvGrpSpPr>
      <p:grpSpPr>
        <a:xfrm>
          <a:off x="0" y="0"/>
          <a:ext cx="0" cy="0"/>
          <a:chOff x="0" y="0"/>
          <a:chExt cx="0" cy="0"/>
        </a:xfrm>
      </p:grpSpPr>
      <p:sp>
        <p:nvSpPr>
          <p:cNvPr id="117" name="Titeltekst"/>
          <p:cNvSpPr txBox="1">
            <a:spLocks noGrp="1"/>
          </p:cNvSpPr>
          <p:nvPr>
            <p:ph type="title"/>
          </p:nvPr>
        </p:nvSpPr>
        <p:spPr>
          <a:xfrm>
            <a:off x="1270000" y="1638300"/>
            <a:ext cx="10464800" cy="3302000"/>
          </a:xfrm>
          <a:prstGeom prst="rect">
            <a:avLst/>
          </a:prstGeom>
        </p:spPr>
        <p:txBody>
          <a:bodyPr anchor="b"/>
          <a:lstStyle/>
          <a:p>
            <a:r>
              <a:t>Titeltekst</a:t>
            </a:r>
          </a:p>
        </p:txBody>
      </p:sp>
      <p:sp>
        <p:nvSpPr>
          <p:cNvPr id="118" name="Hoofdtekst - niveau één…"/>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1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horizontaal">
    <p:spTree>
      <p:nvGrpSpPr>
        <p:cNvPr id="1" name=""/>
        <p:cNvGrpSpPr/>
        <p:nvPr/>
      </p:nvGrpSpPr>
      <p:grpSpPr>
        <a:xfrm>
          <a:off x="0" y="0"/>
          <a:ext cx="0" cy="0"/>
          <a:chOff x="0" y="0"/>
          <a:chExt cx="0" cy="0"/>
        </a:xfrm>
      </p:grpSpPr>
      <p:sp>
        <p:nvSpPr>
          <p:cNvPr id="20" name="Afbeelding"/>
          <p:cNvSpPr>
            <a:spLocks noGrp="1"/>
          </p:cNvSpPr>
          <p:nvPr>
            <p:ph type="pic" idx="13"/>
          </p:nvPr>
        </p:nvSpPr>
        <p:spPr>
          <a:xfrm>
            <a:off x="1606550" y="635000"/>
            <a:ext cx="9779000" cy="6522729"/>
          </a:xfrm>
          <a:prstGeom prst="rect">
            <a:avLst/>
          </a:prstGeom>
        </p:spPr>
        <p:txBody>
          <a:bodyPr lIns="91439" tIns="45719" rIns="91439" bIns="45719" anchor="t">
            <a:noAutofit/>
          </a:bodyPr>
          <a:lstStyle/>
          <a:p>
            <a:endParaRPr/>
          </a:p>
        </p:txBody>
      </p:sp>
      <p:sp>
        <p:nvSpPr>
          <p:cNvPr id="21" name="Titeltekst"/>
          <p:cNvSpPr txBox="1">
            <a:spLocks noGrp="1"/>
          </p:cNvSpPr>
          <p:nvPr>
            <p:ph type="title"/>
          </p:nvPr>
        </p:nvSpPr>
        <p:spPr>
          <a:xfrm>
            <a:off x="1270000" y="6718300"/>
            <a:ext cx="10464800" cy="1422400"/>
          </a:xfrm>
          <a:prstGeom prst="rect">
            <a:avLst/>
          </a:prstGeom>
        </p:spPr>
        <p:txBody>
          <a:bodyPr anchor="b"/>
          <a:lstStyle/>
          <a:p>
            <a:r>
              <a:t>Titeltekst</a:t>
            </a:r>
          </a:p>
        </p:txBody>
      </p:sp>
      <p:sp>
        <p:nvSpPr>
          <p:cNvPr id="22" name="Hoofdtekst - niveau één…"/>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23" name="Dianummer"/>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 midden">
    <p:spTree>
      <p:nvGrpSpPr>
        <p:cNvPr id="1" name=""/>
        <p:cNvGrpSpPr/>
        <p:nvPr/>
      </p:nvGrpSpPr>
      <p:grpSpPr>
        <a:xfrm>
          <a:off x="0" y="0"/>
          <a:ext cx="0" cy="0"/>
          <a:chOff x="0" y="0"/>
          <a:chExt cx="0" cy="0"/>
        </a:xfrm>
      </p:grpSpPr>
      <p:sp>
        <p:nvSpPr>
          <p:cNvPr id="30" name="Titeltekst"/>
          <p:cNvSpPr txBox="1">
            <a:spLocks noGrp="1"/>
          </p:cNvSpPr>
          <p:nvPr>
            <p:ph type="title"/>
          </p:nvPr>
        </p:nvSpPr>
        <p:spPr>
          <a:xfrm>
            <a:off x="1270000" y="3225800"/>
            <a:ext cx="10464800" cy="3302000"/>
          </a:xfrm>
          <a:prstGeom prst="rect">
            <a:avLst/>
          </a:prstGeom>
        </p:spPr>
        <p:txBody>
          <a:bodyPr/>
          <a:lstStyle/>
          <a:p>
            <a:r>
              <a:t>Titeltekst</a:t>
            </a:r>
          </a:p>
        </p:txBody>
      </p:sp>
      <p:sp>
        <p:nvSpPr>
          <p:cNvPr id="3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al">
    <p:spTree>
      <p:nvGrpSpPr>
        <p:cNvPr id="1" name=""/>
        <p:cNvGrpSpPr/>
        <p:nvPr/>
      </p:nvGrpSpPr>
      <p:grpSpPr>
        <a:xfrm>
          <a:off x="0" y="0"/>
          <a:ext cx="0" cy="0"/>
          <a:chOff x="0" y="0"/>
          <a:chExt cx="0" cy="0"/>
        </a:xfrm>
      </p:grpSpPr>
      <p:sp>
        <p:nvSpPr>
          <p:cNvPr id="38" name="Afbeelding"/>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eltekst"/>
          <p:cNvSpPr txBox="1">
            <a:spLocks noGrp="1"/>
          </p:cNvSpPr>
          <p:nvPr>
            <p:ph type="title"/>
          </p:nvPr>
        </p:nvSpPr>
        <p:spPr>
          <a:xfrm>
            <a:off x="952500" y="635000"/>
            <a:ext cx="5334000" cy="3987800"/>
          </a:xfrm>
          <a:prstGeom prst="rect">
            <a:avLst/>
          </a:prstGeom>
        </p:spPr>
        <p:txBody>
          <a:bodyPr anchor="b"/>
          <a:lstStyle>
            <a:lvl1pPr>
              <a:defRPr sz="6000"/>
            </a:lvl1pPr>
          </a:lstStyle>
          <a:p>
            <a:r>
              <a:t>Titeltekst</a:t>
            </a:r>
          </a:p>
        </p:txBody>
      </p:sp>
      <p:sp>
        <p:nvSpPr>
          <p:cNvPr id="40" name="Hoofdtekst - niveau één…"/>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 - boven">
    <p:spTree>
      <p:nvGrpSpPr>
        <p:cNvPr id="1" name=""/>
        <p:cNvGrpSpPr/>
        <p:nvPr/>
      </p:nvGrpSpPr>
      <p:grpSpPr>
        <a:xfrm>
          <a:off x="0" y="0"/>
          <a:ext cx="0" cy="0"/>
          <a:chOff x="0" y="0"/>
          <a:chExt cx="0" cy="0"/>
        </a:xfrm>
      </p:grpSpPr>
      <p:sp>
        <p:nvSpPr>
          <p:cNvPr id="48" name="Titeltekst"/>
          <p:cNvSpPr txBox="1">
            <a:spLocks noGrp="1"/>
          </p:cNvSpPr>
          <p:nvPr>
            <p:ph type="title"/>
          </p:nvPr>
        </p:nvSpPr>
        <p:spPr>
          <a:prstGeom prst="rect">
            <a:avLst/>
          </a:prstGeom>
        </p:spPr>
        <p:txBody>
          <a:bodyPr/>
          <a:lstStyle/>
          <a:p>
            <a:r>
              <a:t>Titeltekst</a:t>
            </a:r>
          </a:p>
        </p:txBody>
      </p:sp>
      <p:sp>
        <p:nvSpPr>
          <p:cNvPr id="4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56" name="Titeltekst"/>
          <p:cNvSpPr txBox="1">
            <a:spLocks noGrp="1"/>
          </p:cNvSpPr>
          <p:nvPr>
            <p:ph type="title"/>
          </p:nvPr>
        </p:nvSpPr>
        <p:spPr>
          <a:prstGeom prst="rect">
            <a:avLst/>
          </a:prstGeom>
        </p:spPr>
        <p:txBody>
          <a:bodyPr/>
          <a:lstStyle/>
          <a:p>
            <a:r>
              <a:t>Titeltekst</a:t>
            </a:r>
          </a:p>
        </p:txBody>
      </p:sp>
      <p:sp>
        <p:nvSpPr>
          <p:cNvPr id="57" name="Hoofdtekst - niveau één…"/>
          <p:cNvSpPr txBox="1">
            <a:spLocks noGrp="1"/>
          </p:cNvSpPr>
          <p:nvPr>
            <p:ph type="body" idx="1"/>
          </p:nvPr>
        </p:nvSpPr>
        <p:spPr>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5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opsomming en foto">
    <p:spTree>
      <p:nvGrpSpPr>
        <p:cNvPr id="1" name=""/>
        <p:cNvGrpSpPr/>
        <p:nvPr/>
      </p:nvGrpSpPr>
      <p:grpSpPr>
        <a:xfrm>
          <a:off x="0" y="0"/>
          <a:ext cx="0" cy="0"/>
          <a:chOff x="0" y="0"/>
          <a:chExt cx="0" cy="0"/>
        </a:xfrm>
      </p:grpSpPr>
      <p:sp>
        <p:nvSpPr>
          <p:cNvPr id="65" name="Afbeelding"/>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eltekst"/>
          <p:cNvSpPr txBox="1">
            <a:spLocks noGrp="1"/>
          </p:cNvSpPr>
          <p:nvPr>
            <p:ph type="title"/>
          </p:nvPr>
        </p:nvSpPr>
        <p:spPr>
          <a:prstGeom prst="rect">
            <a:avLst/>
          </a:prstGeom>
        </p:spPr>
        <p:txBody>
          <a:bodyPr/>
          <a:lstStyle/>
          <a:p>
            <a:r>
              <a:t>Titeltekst</a:t>
            </a:r>
          </a:p>
        </p:txBody>
      </p:sp>
      <p:sp>
        <p:nvSpPr>
          <p:cNvPr id="67" name="Hoofdtekst - niveau één…"/>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6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psommingstekens">
    <p:spTree>
      <p:nvGrpSpPr>
        <p:cNvPr id="1" name=""/>
        <p:cNvGrpSpPr/>
        <p:nvPr/>
      </p:nvGrpSpPr>
      <p:grpSpPr>
        <a:xfrm>
          <a:off x="0" y="0"/>
          <a:ext cx="0" cy="0"/>
          <a:chOff x="0" y="0"/>
          <a:chExt cx="0" cy="0"/>
        </a:xfrm>
      </p:grpSpPr>
      <p:sp>
        <p:nvSpPr>
          <p:cNvPr id="75" name="Hoofdtekst - niveau één…"/>
          <p:cNvSpPr txBox="1">
            <a:spLocks noGrp="1"/>
          </p:cNvSpPr>
          <p:nvPr>
            <p:ph type="body" idx="1"/>
          </p:nvPr>
        </p:nvSpPr>
        <p:spPr>
          <a:xfrm>
            <a:off x="952500" y="1270000"/>
            <a:ext cx="11099800" cy="7213600"/>
          </a:xfrm>
          <a:prstGeom prst="rect">
            <a:avLst/>
          </a:prstGeom>
        </p:spPr>
        <p:txBody>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7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83" name="Afbeelding"/>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Afbeelding"/>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Afbeelding"/>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ks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Titeltekst</a:t>
            </a:r>
          </a:p>
        </p:txBody>
      </p:sp>
      <p:sp>
        <p:nvSpPr>
          <p:cNvPr id="3" name="Hoofdtekst - niveau één…"/>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4" name="Dianumm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4.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png"/><Relationship Id="rId14" Type="http://schemas.openxmlformats.org/officeDocument/2006/relationships/image" Target="../media/image19.png"/></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129"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130" name="Shape 126"/>
          <p:cNvSpPr txBox="1">
            <a:spLocks noGrp="1"/>
          </p:cNvSpPr>
          <p:nvPr>
            <p:ph type="body" idx="1"/>
          </p:nvPr>
        </p:nvSpPr>
        <p:spPr>
          <a:xfrm>
            <a:off x="1054100" y="3577480"/>
            <a:ext cx="10464800" cy="5088337"/>
          </a:xfrm>
          <a:prstGeom prst="rect">
            <a:avLst/>
          </a:prstGeom>
        </p:spPr>
        <p:txBody>
          <a:bodyPr/>
          <a:lstStyle/>
          <a:p>
            <a:pPr algn="l">
              <a:defRPr b="1">
                <a:solidFill>
                  <a:schemeClr val="accent4">
                    <a:hueOff val="46120"/>
                    <a:satOff val="4178"/>
                    <a:lumOff val="-16732"/>
                  </a:schemeClr>
                </a:solidFill>
                <a:latin typeface="Arial"/>
                <a:ea typeface="Arial"/>
                <a:cs typeface="Arial"/>
                <a:sym typeface="Arial"/>
              </a:defRPr>
            </a:pPr>
            <a:r>
              <a:t>presentatie onderzoek VHZB</a:t>
            </a:r>
          </a:p>
          <a:p>
            <a:pPr algn="l">
              <a:defRPr b="1">
                <a:solidFill>
                  <a:schemeClr val="accent4">
                    <a:hueOff val="46120"/>
                    <a:satOff val="4178"/>
                    <a:lumOff val="-16732"/>
                  </a:schemeClr>
                </a:solidFill>
                <a:latin typeface="Arial"/>
                <a:ea typeface="Arial"/>
                <a:cs typeface="Arial"/>
                <a:sym typeface="Arial"/>
              </a:defRPr>
            </a:pPr>
            <a:r>
              <a:t>10 oktober 2017</a:t>
            </a:r>
          </a:p>
          <a:p>
            <a:pPr algn="l">
              <a:defRPr b="1">
                <a:solidFill>
                  <a:schemeClr val="accent4">
                    <a:hueOff val="46120"/>
                    <a:satOff val="4178"/>
                    <a:lumOff val="-16732"/>
                  </a:schemeClr>
                </a:solidFill>
                <a:latin typeface="Arial"/>
                <a:ea typeface="Arial"/>
                <a:cs typeface="Arial"/>
                <a:sym typeface="Arial"/>
              </a:defRPr>
            </a:pPr>
            <a:endParaRPr/>
          </a:p>
          <a:p>
            <a:pPr algn="l">
              <a:defRPr b="1">
                <a:solidFill>
                  <a:schemeClr val="accent4">
                    <a:hueOff val="46120"/>
                    <a:satOff val="4178"/>
                    <a:lumOff val="-16732"/>
                  </a:schemeClr>
                </a:solidFill>
                <a:latin typeface="Arial"/>
                <a:ea typeface="Arial"/>
                <a:cs typeface="Arial"/>
                <a:sym typeface="Arial"/>
              </a:defRPr>
            </a:pPr>
            <a:r>
              <a:t>Lidy Cornelissen</a:t>
            </a:r>
          </a:p>
          <a:p>
            <a:pPr algn="l">
              <a:defRPr b="1">
                <a:solidFill>
                  <a:schemeClr val="accent4">
                    <a:hueOff val="46120"/>
                    <a:satOff val="4178"/>
                    <a:lumOff val="-16732"/>
                  </a:schemeClr>
                </a:solidFill>
                <a:latin typeface="Arial"/>
                <a:ea typeface="Arial"/>
                <a:cs typeface="Arial"/>
                <a:sym typeface="Arial"/>
              </a:defRPr>
            </a:pPr>
            <a:r>
              <a:t>Harry van Nie</a:t>
            </a:r>
          </a:p>
          <a:p>
            <a:pPr algn="l">
              <a:defRPr b="1">
                <a:solidFill>
                  <a:schemeClr val="accent4">
                    <a:hueOff val="46120"/>
                    <a:satOff val="4178"/>
                    <a:lumOff val="-16732"/>
                  </a:schemeClr>
                </a:solidFill>
                <a:latin typeface="Arial"/>
                <a:ea typeface="Arial"/>
                <a:cs typeface="Arial"/>
                <a:sym typeface="Arial"/>
              </a:defRPr>
            </a:pPr>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165"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166" name="Shape 126"/>
          <p:cNvSpPr txBox="1">
            <a:spLocks noGrp="1"/>
          </p:cNvSpPr>
          <p:nvPr>
            <p:ph type="body" idx="1"/>
          </p:nvPr>
        </p:nvSpPr>
        <p:spPr>
          <a:xfrm>
            <a:off x="1054100" y="3577480"/>
            <a:ext cx="10464800" cy="5088337"/>
          </a:xfrm>
          <a:prstGeom prst="rect">
            <a:avLst/>
          </a:prstGeom>
        </p:spPr>
        <p:txBody>
          <a:bodyPr/>
          <a:lstStyle>
            <a:lvl1pPr algn="l">
              <a:defRPr sz="3600" b="1">
                <a:solidFill>
                  <a:schemeClr val="accent4">
                    <a:hueOff val="46120"/>
                    <a:satOff val="4178"/>
                    <a:lumOff val="-16732"/>
                  </a:schemeClr>
                </a:solidFill>
                <a:latin typeface="Arial"/>
                <a:ea typeface="Arial"/>
                <a:cs typeface="Arial"/>
                <a:sym typeface="Arial"/>
              </a:defRPr>
            </a:lvl1pPr>
          </a:lstStyle>
          <a:p>
            <a:r>
              <a:t>onderzoeksvragen:</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169"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170" name="Shape 126"/>
          <p:cNvSpPr txBox="1">
            <a:spLocks noGrp="1"/>
          </p:cNvSpPr>
          <p:nvPr>
            <p:ph type="body" idx="1"/>
          </p:nvPr>
        </p:nvSpPr>
        <p:spPr>
          <a:xfrm>
            <a:off x="1054100" y="3590180"/>
            <a:ext cx="10896601" cy="5088337"/>
          </a:xfrm>
          <a:prstGeom prst="rect">
            <a:avLst/>
          </a:prstGeom>
        </p:spPr>
        <p:txBody>
          <a:bodyPr/>
          <a:lstStyle/>
          <a:p>
            <a:pPr algn="l" defTabSz="449580">
              <a:lnSpc>
                <a:spcPct val="150000"/>
              </a:lnSpc>
              <a:defRPr sz="2400" b="1">
                <a:solidFill>
                  <a:schemeClr val="accent4">
                    <a:hueOff val="46120"/>
                    <a:satOff val="4178"/>
                    <a:lumOff val="-16732"/>
                  </a:schemeClr>
                </a:solidFill>
                <a:latin typeface="Arial"/>
                <a:ea typeface="Arial"/>
                <a:cs typeface="Arial"/>
                <a:sym typeface="Arial"/>
              </a:defRPr>
            </a:pPr>
            <a:r>
              <a:t>Effectiviteit HZB</a:t>
            </a:r>
          </a:p>
          <a:p>
            <a:pPr marL="457200" indent="-228600" algn="l" defTabSz="449580">
              <a:lnSpc>
                <a:spcPct val="150000"/>
              </a:lnSpc>
              <a:defRPr sz="2400">
                <a:solidFill>
                  <a:schemeClr val="accent4">
                    <a:hueOff val="46120"/>
                    <a:satOff val="4178"/>
                    <a:lumOff val="-16732"/>
                  </a:schemeClr>
                </a:solidFill>
                <a:latin typeface="Arial"/>
                <a:ea typeface="Arial"/>
                <a:cs typeface="Arial"/>
                <a:sym typeface="Arial"/>
              </a:defRPr>
            </a:pPr>
            <a:r>
              <a:t>1.	Versterkt HZB het </a:t>
            </a:r>
            <a:r>
              <a:rPr b="1"/>
              <a:t>affectieve contact</a:t>
            </a:r>
            <a:r>
              <a:t> tussen zwangere/partner en kind?</a:t>
            </a:r>
          </a:p>
          <a:p>
            <a:pPr marL="914400" lvl="1" algn="l" defTabSz="449580">
              <a:lnSpc>
                <a:spcPct val="150000"/>
              </a:lnSpc>
              <a:defRPr sz="2400">
                <a:solidFill>
                  <a:schemeClr val="accent4">
                    <a:hueOff val="46120"/>
                    <a:satOff val="4178"/>
                    <a:lumOff val="-16732"/>
                  </a:schemeClr>
                </a:solidFill>
                <a:latin typeface="Arial"/>
                <a:ea typeface="Arial"/>
                <a:cs typeface="Arial"/>
                <a:sym typeface="Arial"/>
              </a:defRPr>
            </a:pPr>
            <a:r>
              <a:t>a.	Verschilt dit voor zwangere en partner?</a:t>
            </a:r>
          </a:p>
          <a:p>
            <a:pPr marL="457200" indent="-228600"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marL="457200" indent="-228600" algn="l" defTabSz="449580">
              <a:lnSpc>
                <a:spcPct val="150000"/>
              </a:lnSpc>
              <a:defRPr sz="2400">
                <a:solidFill>
                  <a:schemeClr val="accent4">
                    <a:hueOff val="46120"/>
                    <a:satOff val="4178"/>
                    <a:lumOff val="-16732"/>
                  </a:schemeClr>
                </a:solidFill>
                <a:latin typeface="Arial"/>
                <a:ea typeface="Arial"/>
                <a:cs typeface="Arial"/>
                <a:sym typeface="Arial"/>
              </a:defRPr>
            </a:pPr>
            <a:r>
              <a:t>2.	Vermindert HZB de </a:t>
            </a:r>
            <a:r>
              <a:rPr b="1"/>
              <a:t>stress</a:t>
            </a:r>
            <a:r>
              <a:t> van zwangere/partner?</a:t>
            </a:r>
          </a:p>
          <a:p>
            <a:pPr marL="914400" lvl="1" algn="l" defTabSz="449580">
              <a:lnSpc>
                <a:spcPct val="150000"/>
              </a:lnSpc>
              <a:defRPr sz="2400">
                <a:solidFill>
                  <a:schemeClr val="accent4">
                    <a:hueOff val="46120"/>
                    <a:satOff val="4178"/>
                    <a:lumOff val="-16732"/>
                  </a:schemeClr>
                </a:solidFill>
                <a:latin typeface="Arial"/>
                <a:ea typeface="Arial"/>
                <a:cs typeface="Arial"/>
                <a:sym typeface="Arial"/>
              </a:defRPr>
            </a:pPr>
            <a:r>
              <a:t>a.	Verschilt dit voor zwangere en partner?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173"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174" name="Shape 126"/>
          <p:cNvSpPr txBox="1">
            <a:spLocks noGrp="1"/>
          </p:cNvSpPr>
          <p:nvPr>
            <p:ph type="body" idx="1"/>
          </p:nvPr>
        </p:nvSpPr>
        <p:spPr>
          <a:xfrm>
            <a:off x="1054100" y="3577480"/>
            <a:ext cx="10896601" cy="5088337"/>
          </a:xfrm>
          <a:prstGeom prst="rect">
            <a:avLst/>
          </a:prstGeom>
        </p:spPr>
        <p:txBody>
          <a:bodyPr/>
          <a:lstStyle/>
          <a:p>
            <a:pPr algn="l" defTabSz="449580">
              <a:lnSpc>
                <a:spcPct val="150000"/>
              </a:lnSpc>
              <a:defRPr sz="2400">
                <a:solidFill>
                  <a:schemeClr val="accent4">
                    <a:hueOff val="46120"/>
                    <a:satOff val="4178"/>
                    <a:lumOff val="-16732"/>
                  </a:schemeClr>
                </a:solidFill>
                <a:latin typeface="Arial"/>
                <a:ea typeface="Arial"/>
                <a:cs typeface="Arial"/>
                <a:sym typeface="Arial"/>
              </a:defRPr>
            </a:pPr>
            <a:r>
              <a:rPr b="1"/>
              <a:t>Hypothesen</a:t>
            </a:r>
            <a:r>
              <a:t>:</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H1: Haptonomische zwangerschapsbegeleiding leidt tot een toename in</a:t>
            </a:r>
          </a:p>
          <a:p>
            <a:pPr lvl="2"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 affectief contact tussen zwangere, partner en kind tijdens de zwangerschap. </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H2: Haptonomische zwangerschapsbegeleiding leidt tot een afname van stress</a:t>
            </a:r>
          </a:p>
          <a:p>
            <a:pPr lvl="2"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 van de zwangere en haar partner tijdens de zwangerschap.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177"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178" name="Shape 126"/>
          <p:cNvSpPr txBox="1">
            <a:spLocks noGrp="1"/>
          </p:cNvSpPr>
          <p:nvPr>
            <p:ph type="body" idx="1"/>
          </p:nvPr>
        </p:nvSpPr>
        <p:spPr>
          <a:xfrm>
            <a:off x="1054100" y="3552080"/>
            <a:ext cx="10896601" cy="5088337"/>
          </a:xfrm>
          <a:prstGeom prst="rect">
            <a:avLst/>
          </a:prstGeom>
        </p:spPr>
        <p:txBody>
          <a:bodyPr/>
          <a:lstStyle/>
          <a:p>
            <a:pPr algn="l" defTabSz="440588">
              <a:lnSpc>
                <a:spcPct val="150000"/>
              </a:lnSpc>
              <a:defRPr sz="2352" b="1">
                <a:solidFill>
                  <a:schemeClr val="accent4">
                    <a:hueOff val="46120"/>
                    <a:satOff val="4178"/>
                    <a:lumOff val="-16732"/>
                  </a:schemeClr>
                </a:solidFill>
                <a:latin typeface="Arial"/>
                <a:ea typeface="Arial"/>
                <a:cs typeface="Arial"/>
                <a:sym typeface="Arial"/>
              </a:defRPr>
            </a:pPr>
            <a:r>
              <a:t>Werkt de begeleiding beter in bepaalde gevallen?</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r>
              <a:t>Is er bij een eerdere miskraam, complicaties of eerste kindje meer toename van affectief contact en een sterkere afname van stress?</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endParaRPr/>
          </a:p>
          <a:p>
            <a:pPr algn="l" defTabSz="440588">
              <a:lnSpc>
                <a:spcPct val="150000"/>
              </a:lnSpc>
              <a:defRPr sz="2352" b="1">
                <a:solidFill>
                  <a:schemeClr val="accent4">
                    <a:hueOff val="46120"/>
                    <a:satOff val="4178"/>
                    <a:lumOff val="-16732"/>
                  </a:schemeClr>
                </a:solidFill>
                <a:latin typeface="Arial"/>
                <a:ea typeface="Arial"/>
                <a:cs typeface="Arial"/>
                <a:sym typeface="Arial"/>
              </a:defRPr>
            </a:pPr>
            <a:r>
              <a:t>Hypotheses:</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endParaRPr/>
          </a:p>
          <a:p>
            <a:pPr algn="l" defTabSz="440588">
              <a:lnSpc>
                <a:spcPct val="150000"/>
              </a:lnSpc>
              <a:defRPr sz="2352">
                <a:solidFill>
                  <a:schemeClr val="accent4">
                    <a:hueOff val="46120"/>
                    <a:satOff val="4178"/>
                    <a:lumOff val="-16732"/>
                  </a:schemeClr>
                </a:solidFill>
                <a:latin typeface="Arial"/>
                <a:ea typeface="Arial"/>
                <a:cs typeface="Arial"/>
                <a:sym typeface="Arial"/>
              </a:defRPr>
            </a:pPr>
            <a:r>
              <a:t>H1: Bij een eerdere miskraam is er meer toename van het affectieve contact.</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r>
              <a:t>H2: Bij complicaties is er meer toename van het affectieve contact.</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r>
              <a:t>H3: Bij een eerste kindje is er meer toename van het affectieve contact.</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181"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182" name="Shape 126"/>
          <p:cNvSpPr txBox="1">
            <a:spLocks noGrp="1"/>
          </p:cNvSpPr>
          <p:nvPr>
            <p:ph type="body" idx="1"/>
          </p:nvPr>
        </p:nvSpPr>
        <p:spPr>
          <a:xfrm>
            <a:off x="1054100" y="3577480"/>
            <a:ext cx="10896601" cy="5088337"/>
          </a:xfrm>
          <a:prstGeom prst="rect">
            <a:avLst/>
          </a:prstGeom>
        </p:spPr>
        <p:txBody>
          <a:bodyPr/>
          <a:lstStyle/>
          <a:p>
            <a:pPr algn="l" defTabSz="440588">
              <a:lnSpc>
                <a:spcPct val="150000"/>
              </a:lnSpc>
              <a:defRPr sz="2352" b="1">
                <a:solidFill>
                  <a:schemeClr val="accent4">
                    <a:hueOff val="46120"/>
                    <a:satOff val="4178"/>
                    <a:lumOff val="-16732"/>
                  </a:schemeClr>
                </a:solidFill>
                <a:latin typeface="Arial"/>
                <a:ea typeface="Arial"/>
                <a:cs typeface="Arial"/>
                <a:sym typeface="Arial"/>
              </a:defRPr>
            </a:pPr>
            <a:r>
              <a:t>Werkt de begeleiding beter in bepaalde gevallen?</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r>
              <a:t>Is er bij een eerdere miskraam, complicaties of eerste kindje meer toename van Affectief Contact en een sterkere afname van stress?</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endParaRPr/>
          </a:p>
          <a:p>
            <a:pPr algn="l" defTabSz="440588">
              <a:lnSpc>
                <a:spcPct val="150000"/>
              </a:lnSpc>
              <a:defRPr sz="2352" b="1">
                <a:solidFill>
                  <a:schemeClr val="accent4">
                    <a:hueOff val="46120"/>
                    <a:satOff val="4178"/>
                    <a:lumOff val="-16732"/>
                  </a:schemeClr>
                </a:solidFill>
                <a:latin typeface="Arial"/>
                <a:ea typeface="Arial"/>
                <a:cs typeface="Arial"/>
                <a:sym typeface="Arial"/>
              </a:defRPr>
            </a:pPr>
            <a:r>
              <a:t>Hypotheses:</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endParaRPr/>
          </a:p>
          <a:p>
            <a:pPr algn="l" defTabSz="440588">
              <a:lnSpc>
                <a:spcPct val="150000"/>
              </a:lnSpc>
              <a:defRPr sz="2352">
                <a:solidFill>
                  <a:schemeClr val="accent4">
                    <a:hueOff val="46120"/>
                    <a:satOff val="4178"/>
                    <a:lumOff val="-16732"/>
                  </a:schemeClr>
                </a:solidFill>
                <a:latin typeface="Arial"/>
                <a:ea typeface="Arial"/>
                <a:cs typeface="Arial"/>
                <a:sym typeface="Arial"/>
              </a:defRPr>
            </a:pPr>
            <a:r>
              <a:t>H1: Bij een eerdere miskraam is er een sterkere afname van stress</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r>
              <a:t>H2: Bij complicaties is er een sterkere afname van stress</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r>
              <a:t>H3: Bij een eerste kindje is er een sterkere afname van stress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185"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186" name="Shape 126"/>
          <p:cNvSpPr txBox="1">
            <a:spLocks noGrp="1"/>
          </p:cNvSpPr>
          <p:nvPr>
            <p:ph type="body" idx="1"/>
          </p:nvPr>
        </p:nvSpPr>
        <p:spPr>
          <a:xfrm>
            <a:off x="1054100" y="3577480"/>
            <a:ext cx="10896601" cy="5088337"/>
          </a:xfrm>
          <a:prstGeom prst="rect">
            <a:avLst/>
          </a:prstGeom>
        </p:spPr>
        <p:txBody>
          <a:bodyPr/>
          <a:lstStyle/>
          <a:p>
            <a:pPr indent="457200" algn="l" defTabSz="449580">
              <a:lnSpc>
                <a:spcPct val="150000"/>
              </a:lnSpc>
              <a:defRPr sz="3600">
                <a:solidFill>
                  <a:schemeClr val="accent4">
                    <a:hueOff val="46120"/>
                    <a:satOff val="4178"/>
                    <a:lumOff val="-16732"/>
                  </a:schemeClr>
                </a:solidFill>
                <a:latin typeface="Arial"/>
                <a:ea typeface="Arial"/>
                <a:cs typeface="Arial"/>
                <a:sym typeface="Arial"/>
              </a:defRPr>
            </a:pPr>
            <a:r>
              <a:rPr b="1"/>
              <a:t>Affectief Contact</a:t>
            </a:r>
            <a:r>
              <a:t> </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189"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190" name="Shape 126"/>
          <p:cNvSpPr txBox="1">
            <a:spLocks noGrp="1"/>
          </p:cNvSpPr>
          <p:nvPr>
            <p:ph type="body" idx="1"/>
          </p:nvPr>
        </p:nvSpPr>
        <p:spPr>
          <a:xfrm>
            <a:off x="1054099" y="3272680"/>
            <a:ext cx="10896602" cy="5088337"/>
          </a:xfrm>
          <a:prstGeom prst="rect">
            <a:avLst/>
          </a:prstGeom>
        </p:spPr>
        <p:txBody>
          <a:bodyPr/>
          <a:lstStyle/>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rPr b="1"/>
              <a:t>Affectief Contact.</a:t>
            </a:r>
            <a:r>
              <a:t> </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Herhaalde metingen met drie tijdsintervallen (T1, T2 en T3) lieten</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een significant effect van haptonomische zwangerschapsbegeleiding zien.</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HZB vergroot het affectief contact in de tijd. </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Het effect is significant voor zowel zwangere als partner.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Afbeelding" descr="Afbeelding"/>
          <p:cNvPicPr>
            <a:picLocks noChangeAspect="1"/>
          </p:cNvPicPr>
          <p:nvPr/>
        </p:nvPicPr>
        <p:blipFill>
          <a:blip r:embed="rId2"/>
          <a:stretch>
            <a:fillRect/>
          </a:stretch>
        </p:blipFill>
        <p:spPr>
          <a:xfrm>
            <a:off x="0" y="975360"/>
            <a:ext cx="13004800" cy="7802881"/>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Afbeelding" descr="Afbeelding"/>
          <p:cNvPicPr>
            <a:picLocks noChangeAspect="1"/>
          </p:cNvPicPr>
          <p:nvPr/>
        </p:nvPicPr>
        <p:blipFill>
          <a:blip r:embed="rId2"/>
          <a:stretch>
            <a:fillRect/>
          </a:stretch>
        </p:blipFill>
        <p:spPr>
          <a:xfrm>
            <a:off x="0" y="975360"/>
            <a:ext cx="13004800" cy="7802881"/>
          </a:xfrm>
          <a:prstGeom prst="rect">
            <a:avLst/>
          </a:prstGeom>
          <a:ln w="12700">
            <a:miter lim="400000"/>
          </a:ln>
        </p:spPr>
      </p:pic>
      <p:pic>
        <p:nvPicPr>
          <p:cNvPr id="195" name="Afbeelding" descr="Afbeelding"/>
          <p:cNvPicPr>
            <a:picLocks noChangeAspect="1"/>
          </p:cNvPicPr>
          <p:nvPr/>
        </p:nvPicPr>
        <p:blipFill>
          <a:blip r:embed="rId3"/>
          <a:stretch>
            <a:fillRect/>
          </a:stretch>
        </p:blipFill>
        <p:spPr>
          <a:xfrm>
            <a:off x="127000" y="1081453"/>
            <a:ext cx="12874526" cy="7844694"/>
          </a:xfrm>
          <a:prstGeom prst="rect">
            <a:avLst/>
          </a:prstGeom>
          <a:ln w="12700">
            <a:miter lim="400000"/>
          </a:ln>
        </p:spPr>
      </p:pic>
      <p:pic>
        <p:nvPicPr>
          <p:cNvPr id="196" name="Afbeelding" descr="Afbeelding"/>
          <p:cNvPicPr>
            <a:picLocks noChangeAspect="1"/>
          </p:cNvPicPr>
          <p:nvPr/>
        </p:nvPicPr>
        <p:blipFill>
          <a:blip r:embed="rId3"/>
          <a:stretch>
            <a:fillRect/>
          </a:stretch>
        </p:blipFill>
        <p:spPr>
          <a:xfrm>
            <a:off x="254000" y="1208453"/>
            <a:ext cx="12874526" cy="7844694"/>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Afbeelding" descr="Afbeelding"/>
          <p:cNvPicPr>
            <a:picLocks noChangeAspect="1"/>
          </p:cNvPicPr>
          <p:nvPr/>
        </p:nvPicPr>
        <p:blipFill>
          <a:blip r:embed="rId2"/>
          <a:stretch>
            <a:fillRect/>
          </a:stretch>
        </p:blipFill>
        <p:spPr>
          <a:xfrm>
            <a:off x="0" y="975360"/>
            <a:ext cx="13004800" cy="7802881"/>
          </a:xfrm>
          <a:prstGeom prst="rect">
            <a:avLst/>
          </a:prstGeom>
          <a:ln w="12700">
            <a:miter lim="400000"/>
          </a:ln>
        </p:spPr>
      </p:pic>
      <p:pic>
        <p:nvPicPr>
          <p:cNvPr id="199" name="Afbeelding" descr="Afbeelding"/>
          <p:cNvPicPr>
            <a:picLocks noChangeAspect="1"/>
          </p:cNvPicPr>
          <p:nvPr/>
        </p:nvPicPr>
        <p:blipFill>
          <a:blip r:embed="rId3"/>
          <a:stretch>
            <a:fillRect/>
          </a:stretch>
        </p:blipFill>
        <p:spPr>
          <a:xfrm>
            <a:off x="127000" y="1041764"/>
            <a:ext cx="13004800" cy="7924072"/>
          </a:xfrm>
          <a:prstGeom prst="rect">
            <a:avLst/>
          </a:prstGeom>
          <a:ln w="12700">
            <a:miter lim="400000"/>
          </a:ln>
        </p:spPr>
      </p:pic>
      <p:pic>
        <p:nvPicPr>
          <p:cNvPr id="200" name="Afbeelding" descr="Afbeelding"/>
          <p:cNvPicPr>
            <a:picLocks noChangeAspect="1"/>
          </p:cNvPicPr>
          <p:nvPr/>
        </p:nvPicPr>
        <p:blipFill>
          <a:blip r:embed="rId4"/>
          <a:stretch>
            <a:fillRect/>
          </a:stretch>
        </p:blipFill>
        <p:spPr>
          <a:xfrm>
            <a:off x="26046" y="1395610"/>
            <a:ext cx="12952708" cy="721637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133"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134" name="Shape 126"/>
          <p:cNvSpPr txBox="1">
            <a:spLocks noGrp="1"/>
          </p:cNvSpPr>
          <p:nvPr>
            <p:ph type="body" idx="1"/>
          </p:nvPr>
        </p:nvSpPr>
        <p:spPr>
          <a:xfrm>
            <a:off x="1054099" y="3526680"/>
            <a:ext cx="10896602" cy="5088337"/>
          </a:xfrm>
          <a:prstGeom prst="rect">
            <a:avLst/>
          </a:prstGeom>
        </p:spPr>
        <p:txBody>
          <a:bodyPr/>
          <a:lstStyle/>
          <a:p>
            <a:pPr algn="l" defTabSz="449580">
              <a:lnSpc>
                <a:spcPct val="150000"/>
              </a:lnSpc>
              <a:defRPr sz="2400" b="1">
                <a:solidFill>
                  <a:schemeClr val="accent4">
                    <a:hueOff val="46120"/>
                    <a:satOff val="4178"/>
                    <a:lumOff val="-16732"/>
                  </a:schemeClr>
                </a:solidFill>
                <a:latin typeface="Arial"/>
                <a:ea typeface="Arial"/>
                <a:cs typeface="Arial"/>
                <a:sym typeface="Arial"/>
              </a:defRPr>
            </a:pPr>
            <a:r>
              <a:t>Samenvatting Onderzoek:</a:t>
            </a:r>
          </a:p>
          <a:p>
            <a:pPr algn="l" defTabSz="449580">
              <a:lnSpc>
                <a:spcPct val="150000"/>
              </a:lnSpc>
              <a:defRPr sz="2400" b="1">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3100">
                <a:solidFill>
                  <a:schemeClr val="accent4">
                    <a:hueOff val="46120"/>
                    <a:satOff val="4178"/>
                    <a:lumOff val="-16732"/>
                  </a:schemeClr>
                </a:solidFill>
                <a:latin typeface="Arial"/>
                <a:ea typeface="Arial"/>
                <a:cs typeface="Arial"/>
                <a:sym typeface="Arial"/>
              </a:defRPr>
            </a:pPr>
            <a:r>
              <a:t>HZB heeft positief effect op toename van Affectief Contact en afname van Stress bij stellen.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 name="Afbeelding" descr="Afbeelding"/>
          <p:cNvPicPr>
            <a:picLocks noChangeAspect="1"/>
          </p:cNvPicPr>
          <p:nvPr/>
        </p:nvPicPr>
        <p:blipFill>
          <a:blip r:embed="rId2"/>
          <a:stretch>
            <a:fillRect/>
          </a:stretch>
        </p:blipFill>
        <p:spPr>
          <a:xfrm>
            <a:off x="0" y="975360"/>
            <a:ext cx="13004800" cy="7802881"/>
          </a:xfrm>
          <a:prstGeom prst="rect">
            <a:avLst/>
          </a:prstGeom>
          <a:ln w="12700">
            <a:miter lim="400000"/>
          </a:ln>
        </p:spPr>
      </p:pic>
      <p:pic>
        <p:nvPicPr>
          <p:cNvPr id="203" name="Afbeelding" descr="Afbeelding"/>
          <p:cNvPicPr>
            <a:picLocks noChangeAspect="1"/>
          </p:cNvPicPr>
          <p:nvPr/>
        </p:nvPicPr>
        <p:blipFill>
          <a:blip r:embed="rId3"/>
          <a:stretch>
            <a:fillRect/>
          </a:stretch>
        </p:blipFill>
        <p:spPr>
          <a:xfrm>
            <a:off x="127000" y="1041764"/>
            <a:ext cx="13004800" cy="7924072"/>
          </a:xfrm>
          <a:prstGeom prst="rect">
            <a:avLst/>
          </a:prstGeom>
          <a:ln w="12700">
            <a:miter lim="400000"/>
          </a:ln>
        </p:spPr>
      </p:pic>
      <p:pic>
        <p:nvPicPr>
          <p:cNvPr id="204" name="Afbeelding" descr="Afbeelding"/>
          <p:cNvPicPr>
            <a:picLocks noChangeAspect="1"/>
          </p:cNvPicPr>
          <p:nvPr/>
        </p:nvPicPr>
        <p:blipFill>
          <a:blip r:embed="rId4"/>
          <a:stretch>
            <a:fillRect/>
          </a:stretch>
        </p:blipFill>
        <p:spPr>
          <a:xfrm>
            <a:off x="254000" y="1508100"/>
            <a:ext cx="13004800" cy="7245400"/>
          </a:xfrm>
          <a:prstGeom prst="rect">
            <a:avLst/>
          </a:prstGeom>
          <a:ln w="12700">
            <a:miter lim="400000"/>
          </a:ln>
        </p:spPr>
      </p:pic>
      <p:pic>
        <p:nvPicPr>
          <p:cNvPr id="205" name="Afbeelding" descr="Afbeelding"/>
          <p:cNvPicPr>
            <a:picLocks noChangeAspect="1"/>
          </p:cNvPicPr>
          <p:nvPr/>
        </p:nvPicPr>
        <p:blipFill>
          <a:blip r:embed="rId5"/>
          <a:stretch>
            <a:fillRect/>
          </a:stretch>
        </p:blipFill>
        <p:spPr>
          <a:xfrm>
            <a:off x="381000" y="1356360"/>
            <a:ext cx="13004800" cy="7802881"/>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Afbeelding" descr="Afbeelding"/>
          <p:cNvPicPr>
            <a:picLocks noChangeAspect="1"/>
          </p:cNvPicPr>
          <p:nvPr/>
        </p:nvPicPr>
        <p:blipFill>
          <a:blip r:embed="rId2"/>
          <a:stretch>
            <a:fillRect/>
          </a:stretch>
        </p:blipFill>
        <p:spPr>
          <a:xfrm>
            <a:off x="0" y="975360"/>
            <a:ext cx="13004800" cy="7802881"/>
          </a:xfrm>
          <a:prstGeom prst="rect">
            <a:avLst/>
          </a:prstGeom>
          <a:ln w="12700">
            <a:miter lim="400000"/>
          </a:ln>
        </p:spPr>
      </p:pic>
      <p:pic>
        <p:nvPicPr>
          <p:cNvPr id="208" name="Afbeelding" descr="Afbeelding"/>
          <p:cNvPicPr>
            <a:picLocks noChangeAspect="1"/>
          </p:cNvPicPr>
          <p:nvPr/>
        </p:nvPicPr>
        <p:blipFill>
          <a:blip r:embed="rId3"/>
          <a:stretch>
            <a:fillRect/>
          </a:stretch>
        </p:blipFill>
        <p:spPr>
          <a:xfrm>
            <a:off x="127000" y="1041764"/>
            <a:ext cx="13004800" cy="7924072"/>
          </a:xfrm>
          <a:prstGeom prst="rect">
            <a:avLst/>
          </a:prstGeom>
          <a:ln w="12700">
            <a:miter lim="400000"/>
          </a:ln>
        </p:spPr>
      </p:pic>
      <p:pic>
        <p:nvPicPr>
          <p:cNvPr id="209" name="Afbeelding" descr="Afbeelding"/>
          <p:cNvPicPr>
            <a:picLocks noChangeAspect="1"/>
          </p:cNvPicPr>
          <p:nvPr/>
        </p:nvPicPr>
        <p:blipFill>
          <a:blip r:embed="rId4"/>
          <a:stretch>
            <a:fillRect/>
          </a:stretch>
        </p:blipFill>
        <p:spPr>
          <a:xfrm>
            <a:off x="254000" y="1508100"/>
            <a:ext cx="13004800" cy="7245400"/>
          </a:xfrm>
          <a:prstGeom prst="rect">
            <a:avLst/>
          </a:prstGeom>
          <a:ln w="12700">
            <a:miter lim="400000"/>
          </a:ln>
        </p:spPr>
      </p:pic>
      <p:pic>
        <p:nvPicPr>
          <p:cNvPr id="210" name="Afbeelding" descr="Afbeelding"/>
          <p:cNvPicPr>
            <a:picLocks noChangeAspect="1"/>
          </p:cNvPicPr>
          <p:nvPr/>
        </p:nvPicPr>
        <p:blipFill>
          <a:blip r:embed="rId5"/>
          <a:stretch>
            <a:fillRect/>
          </a:stretch>
        </p:blipFill>
        <p:spPr>
          <a:xfrm>
            <a:off x="381000" y="1356360"/>
            <a:ext cx="13004800" cy="7802881"/>
          </a:xfrm>
          <a:prstGeom prst="rect">
            <a:avLst/>
          </a:prstGeom>
          <a:ln w="12700">
            <a:miter lim="400000"/>
          </a:ln>
        </p:spPr>
      </p:pic>
      <p:pic>
        <p:nvPicPr>
          <p:cNvPr id="211" name="Afbeelding" descr="Afbeelding"/>
          <p:cNvPicPr>
            <a:picLocks noChangeAspect="1"/>
          </p:cNvPicPr>
          <p:nvPr/>
        </p:nvPicPr>
        <p:blipFill>
          <a:blip r:embed="rId6"/>
          <a:stretch>
            <a:fillRect/>
          </a:stretch>
        </p:blipFill>
        <p:spPr>
          <a:xfrm>
            <a:off x="508000" y="1483360"/>
            <a:ext cx="13004800" cy="7802881"/>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Afbeelding" descr="Afbeelding"/>
          <p:cNvPicPr>
            <a:picLocks noChangeAspect="1"/>
          </p:cNvPicPr>
          <p:nvPr/>
        </p:nvPicPr>
        <p:blipFill>
          <a:blip r:embed="rId2"/>
          <a:stretch>
            <a:fillRect/>
          </a:stretch>
        </p:blipFill>
        <p:spPr>
          <a:xfrm>
            <a:off x="0" y="975360"/>
            <a:ext cx="13004800" cy="7802881"/>
          </a:xfrm>
          <a:prstGeom prst="rect">
            <a:avLst/>
          </a:prstGeom>
          <a:ln w="12700">
            <a:miter lim="400000"/>
          </a:ln>
        </p:spPr>
      </p:pic>
      <p:pic>
        <p:nvPicPr>
          <p:cNvPr id="214" name="Afbeelding" descr="Afbeelding"/>
          <p:cNvPicPr>
            <a:picLocks noChangeAspect="1"/>
          </p:cNvPicPr>
          <p:nvPr/>
        </p:nvPicPr>
        <p:blipFill>
          <a:blip r:embed="rId3"/>
          <a:stretch>
            <a:fillRect/>
          </a:stretch>
        </p:blipFill>
        <p:spPr>
          <a:xfrm>
            <a:off x="127000" y="1041764"/>
            <a:ext cx="13004800" cy="7924072"/>
          </a:xfrm>
          <a:prstGeom prst="rect">
            <a:avLst/>
          </a:prstGeom>
          <a:ln w="12700">
            <a:miter lim="400000"/>
          </a:ln>
        </p:spPr>
      </p:pic>
      <p:pic>
        <p:nvPicPr>
          <p:cNvPr id="215" name="Afbeelding" descr="Afbeelding"/>
          <p:cNvPicPr>
            <a:picLocks noChangeAspect="1"/>
          </p:cNvPicPr>
          <p:nvPr/>
        </p:nvPicPr>
        <p:blipFill>
          <a:blip r:embed="rId4"/>
          <a:stretch>
            <a:fillRect/>
          </a:stretch>
        </p:blipFill>
        <p:spPr>
          <a:xfrm>
            <a:off x="254000" y="1508100"/>
            <a:ext cx="13004800" cy="7245400"/>
          </a:xfrm>
          <a:prstGeom prst="rect">
            <a:avLst/>
          </a:prstGeom>
          <a:ln w="12700">
            <a:miter lim="400000"/>
          </a:ln>
        </p:spPr>
      </p:pic>
      <p:pic>
        <p:nvPicPr>
          <p:cNvPr id="216" name="Afbeelding" descr="Afbeelding"/>
          <p:cNvPicPr>
            <a:picLocks noChangeAspect="1"/>
          </p:cNvPicPr>
          <p:nvPr/>
        </p:nvPicPr>
        <p:blipFill>
          <a:blip r:embed="rId5"/>
          <a:stretch>
            <a:fillRect/>
          </a:stretch>
        </p:blipFill>
        <p:spPr>
          <a:xfrm>
            <a:off x="381000" y="1356360"/>
            <a:ext cx="13004800" cy="7802881"/>
          </a:xfrm>
          <a:prstGeom prst="rect">
            <a:avLst/>
          </a:prstGeom>
          <a:ln w="12700">
            <a:miter lim="400000"/>
          </a:ln>
        </p:spPr>
      </p:pic>
      <p:pic>
        <p:nvPicPr>
          <p:cNvPr id="217" name="Afbeelding" descr="Afbeelding"/>
          <p:cNvPicPr>
            <a:picLocks noChangeAspect="1"/>
          </p:cNvPicPr>
          <p:nvPr/>
        </p:nvPicPr>
        <p:blipFill>
          <a:blip r:embed="rId6"/>
          <a:stretch>
            <a:fillRect/>
          </a:stretch>
        </p:blipFill>
        <p:spPr>
          <a:xfrm>
            <a:off x="508000" y="1483360"/>
            <a:ext cx="13004800" cy="7802881"/>
          </a:xfrm>
          <a:prstGeom prst="rect">
            <a:avLst/>
          </a:prstGeom>
          <a:ln w="12700">
            <a:miter lim="400000"/>
          </a:ln>
        </p:spPr>
      </p:pic>
      <p:pic>
        <p:nvPicPr>
          <p:cNvPr id="218" name="Afbeelding" descr="Afbeelding"/>
          <p:cNvPicPr>
            <a:picLocks noChangeAspect="1"/>
          </p:cNvPicPr>
          <p:nvPr/>
        </p:nvPicPr>
        <p:blipFill>
          <a:blip r:embed="rId7"/>
          <a:stretch>
            <a:fillRect/>
          </a:stretch>
        </p:blipFill>
        <p:spPr>
          <a:xfrm>
            <a:off x="635000" y="1610360"/>
            <a:ext cx="13004800" cy="7802881"/>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221"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222" name="Shape 126"/>
          <p:cNvSpPr txBox="1">
            <a:spLocks noGrp="1"/>
          </p:cNvSpPr>
          <p:nvPr>
            <p:ph type="body" idx="1"/>
          </p:nvPr>
        </p:nvSpPr>
        <p:spPr>
          <a:xfrm>
            <a:off x="1054100" y="3577480"/>
            <a:ext cx="10896601" cy="5088337"/>
          </a:xfrm>
          <a:prstGeom prst="rect">
            <a:avLst/>
          </a:prstGeom>
        </p:spPr>
        <p:txBody>
          <a:bodyPr/>
          <a:lstStyle/>
          <a:p>
            <a:pPr indent="457200" algn="l" defTabSz="449580">
              <a:lnSpc>
                <a:spcPct val="150000"/>
              </a:lnSpc>
              <a:defRPr sz="3600">
                <a:solidFill>
                  <a:schemeClr val="accent4">
                    <a:hueOff val="46120"/>
                    <a:satOff val="4178"/>
                    <a:lumOff val="-16732"/>
                  </a:schemeClr>
                </a:solidFill>
                <a:latin typeface="Arial"/>
                <a:ea typeface="Arial"/>
                <a:cs typeface="Arial"/>
                <a:sym typeface="Arial"/>
              </a:defRPr>
            </a:pPr>
            <a:r>
              <a:rPr b="1"/>
              <a:t>Affectief Contact</a:t>
            </a:r>
            <a:r>
              <a:t> </a:t>
            </a:r>
          </a:p>
          <a:p>
            <a:pPr lvl="2" indent="457200" algn="l" defTabSz="449580">
              <a:lnSpc>
                <a:spcPct val="150000"/>
              </a:lnSpc>
              <a:defRPr sz="3600">
                <a:solidFill>
                  <a:schemeClr val="accent4">
                    <a:hueOff val="46120"/>
                    <a:satOff val="4178"/>
                    <a:lumOff val="-16732"/>
                  </a:schemeClr>
                </a:solidFill>
                <a:latin typeface="Arial"/>
                <a:ea typeface="Arial"/>
                <a:cs typeface="Arial"/>
                <a:sym typeface="Arial"/>
              </a:defRPr>
            </a:pPr>
            <a:r>
              <a:t>miskraam</a:t>
            </a:r>
          </a:p>
          <a:p>
            <a:pPr lvl="2" indent="457200" algn="l" defTabSz="449580">
              <a:lnSpc>
                <a:spcPct val="150000"/>
              </a:lnSpc>
              <a:defRPr sz="3600">
                <a:solidFill>
                  <a:schemeClr val="accent4">
                    <a:hueOff val="46120"/>
                    <a:satOff val="4178"/>
                    <a:lumOff val="-16732"/>
                  </a:schemeClr>
                </a:solidFill>
                <a:latin typeface="Arial"/>
                <a:ea typeface="Arial"/>
                <a:cs typeface="Arial"/>
                <a:sym typeface="Arial"/>
              </a:defRPr>
            </a:pPr>
            <a:endParaRPr/>
          </a:p>
          <a:p>
            <a:pPr lvl="2" indent="457200" algn="l" defTabSz="449580">
              <a:lnSpc>
                <a:spcPct val="150000"/>
              </a:lnSpc>
              <a:defRPr sz="3600">
                <a:solidFill>
                  <a:schemeClr val="accent4">
                    <a:hueOff val="46120"/>
                    <a:satOff val="4178"/>
                    <a:lumOff val="-16732"/>
                  </a:schemeClr>
                </a:solidFill>
                <a:latin typeface="Arial"/>
                <a:ea typeface="Arial"/>
                <a:cs typeface="Arial"/>
                <a:sym typeface="Arial"/>
              </a:defRPr>
            </a:pPr>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126"/>
          <p:cNvSpPr txBox="1">
            <a:spLocks noGrp="1"/>
          </p:cNvSpPr>
          <p:nvPr>
            <p:ph type="body" idx="1"/>
          </p:nvPr>
        </p:nvSpPr>
        <p:spPr>
          <a:xfrm>
            <a:off x="1054100" y="3577480"/>
            <a:ext cx="10896601" cy="5088337"/>
          </a:xfrm>
          <a:prstGeom prst="rect">
            <a:avLst/>
          </a:prstGeom>
        </p:spPr>
        <p:txBody>
          <a:bodyPr/>
          <a:lstStyle/>
          <a:p>
            <a:pPr algn="l" defTabSz="449580">
              <a:defRPr sz="2400">
                <a:solidFill>
                  <a:schemeClr val="accent4">
                    <a:hueOff val="46120"/>
                    <a:satOff val="4178"/>
                    <a:lumOff val="-16732"/>
                  </a:schemeClr>
                </a:solidFill>
                <a:latin typeface="Arial"/>
                <a:ea typeface="Arial"/>
                <a:cs typeface="Arial"/>
                <a:sym typeface="Arial"/>
              </a:defRPr>
            </a:pPr>
            <a:r>
              <a:rPr b="1"/>
              <a:t>Miskraam </a:t>
            </a:r>
          </a:p>
          <a:p>
            <a:pPr algn="l" defTabSz="449580">
              <a:defRPr sz="2400">
                <a:solidFill>
                  <a:schemeClr val="accent4">
                    <a:hueOff val="46120"/>
                    <a:satOff val="4178"/>
                    <a:lumOff val="-16732"/>
                  </a:schemeClr>
                </a:solidFill>
                <a:latin typeface="Arial"/>
                <a:ea typeface="Arial"/>
                <a:cs typeface="Arial"/>
                <a:sym typeface="Arial"/>
              </a:defRPr>
            </a:pPr>
            <a:endParaRPr b="1"/>
          </a:p>
          <a:p>
            <a:pPr algn="l" defTabSz="449580">
              <a:defRPr sz="2400">
                <a:solidFill>
                  <a:schemeClr val="accent4">
                    <a:hueOff val="46120"/>
                    <a:satOff val="4178"/>
                    <a:lumOff val="-16732"/>
                  </a:schemeClr>
                </a:solidFill>
                <a:latin typeface="Arial"/>
                <a:ea typeface="Arial"/>
                <a:cs typeface="Arial"/>
                <a:sym typeface="Arial"/>
              </a:defRPr>
            </a:pPr>
            <a:r>
              <a:t>Een miskraam in de geschiedenis liet een significant effect zien: </a:t>
            </a:r>
            <a:endParaRPr i="1"/>
          </a:p>
          <a:p>
            <a:pPr algn="l" defTabSz="449580">
              <a:defRPr sz="2400">
                <a:solidFill>
                  <a:schemeClr val="accent4">
                    <a:hueOff val="46120"/>
                    <a:satOff val="4178"/>
                    <a:lumOff val="-16732"/>
                  </a:schemeClr>
                </a:solidFill>
                <a:latin typeface="Arial"/>
                <a:ea typeface="Arial"/>
                <a:cs typeface="Arial"/>
                <a:sym typeface="Arial"/>
              </a:defRPr>
            </a:pPr>
            <a:endParaRPr i="1"/>
          </a:p>
          <a:p>
            <a:pPr algn="l" defTabSz="449580">
              <a:defRPr sz="2400">
                <a:solidFill>
                  <a:schemeClr val="accent4">
                    <a:hueOff val="46120"/>
                    <a:satOff val="4178"/>
                    <a:lumOff val="-16732"/>
                  </a:schemeClr>
                </a:solidFill>
                <a:latin typeface="Arial"/>
                <a:ea typeface="Arial"/>
                <a:cs typeface="Arial"/>
                <a:sym typeface="Arial"/>
              </a:defRPr>
            </a:pPr>
            <a:r>
              <a:t>Stellen met een eerdere miskraam hebben een marginaal significant lagere mate van Affectief Contact (op T1) dan mensen zonder </a:t>
            </a:r>
            <a:r>
              <a:rPr sz="2300"/>
              <a:t>een</a:t>
            </a:r>
            <a:r>
              <a:t> eerdere miskraam.</a:t>
            </a:r>
          </a:p>
          <a:p>
            <a:pPr algn="l" defTabSz="449580">
              <a:defRPr sz="2400">
                <a:solidFill>
                  <a:schemeClr val="accent4">
                    <a:hueOff val="46120"/>
                    <a:satOff val="4178"/>
                    <a:lumOff val="-16732"/>
                  </a:schemeClr>
                </a:solidFill>
                <a:latin typeface="Arial"/>
                <a:ea typeface="Arial"/>
                <a:cs typeface="Arial"/>
                <a:sym typeface="Arial"/>
              </a:defRPr>
            </a:pPr>
            <a:endParaRPr/>
          </a:p>
          <a:p>
            <a:pPr algn="l" defTabSz="449580">
              <a:defRPr sz="2400">
                <a:solidFill>
                  <a:schemeClr val="accent4">
                    <a:hueOff val="46120"/>
                    <a:satOff val="4178"/>
                    <a:lumOff val="-16732"/>
                  </a:schemeClr>
                </a:solidFill>
                <a:latin typeface="Arial"/>
                <a:ea typeface="Arial"/>
                <a:cs typeface="Arial"/>
                <a:sym typeface="Arial"/>
              </a:defRPr>
            </a:pPr>
            <a:r>
              <a:t>Er was geen verschil in de mate van Affectief Contact tussen stellen met en zonder een eerdere miskraam op de tijdspunten T2 en T3.</a:t>
            </a:r>
          </a:p>
        </p:txBody>
      </p:sp>
      <p:pic>
        <p:nvPicPr>
          <p:cNvPr id="225"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226"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Afbeelding" descr="Afbeelding"/>
          <p:cNvPicPr>
            <a:picLocks noChangeAspect="1"/>
          </p:cNvPicPr>
          <p:nvPr/>
        </p:nvPicPr>
        <p:blipFill>
          <a:blip r:embed="rId2"/>
          <a:stretch>
            <a:fillRect/>
          </a:stretch>
        </p:blipFill>
        <p:spPr>
          <a:xfrm>
            <a:off x="381000" y="1768872"/>
            <a:ext cx="12607628" cy="6977855"/>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Afbeelding" descr="Afbeelding"/>
          <p:cNvPicPr>
            <a:picLocks noChangeAspect="1"/>
          </p:cNvPicPr>
          <p:nvPr/>
        </p:nvPicPr>
        <p:blipFill>
          <a:blip r:embed="rId2"/>
          <a:stretch>
            <a:fillRect/>
          </a:stretch>
        </p:blipFill>
        <p:spPr>
          <a:xfrm>
            <a:off x="254000" y="1752560"/>
            <a:ext cx="11472466" cy="6883481"/>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 name="Afbeelding" descr="Afbeelding"/>
          <p:cNvPicPr>
            <a:picLocks noChangeAspect="1"/>
          </p:cNvPicPr>
          <p:nvPr/>
        </p:nvPicPr>
        <p:blipFill>
          <a:blip r:embed="rId2"/>
          <a:stretch>
            <a:fillRect/>
          </a:stretch>
        </p:blipFill>
        <p:spPr>
          <a:xfrm>
            <a:off x="330200" y="1820411"/>
            <a:ext cx="11627297" cy="6976379"/>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 name="Afbeelding" descr="Afbeelding"/>
          <p:cNvPicPr>
            <a:picLocks noChangeAspect="1"/>
          </p:cNvPicPr>
          <p:nvPr/>
        </p:nvPicPr>
        <p:blipFill>
          <a:blip r:embed="rId2"/>
          <a:stretch>
            <a:fillRect/>
          </a:stretch>
        </p:blipFill>
        <p:spPr>
          <a:xfrm>
            <a:off x="762000" y="1965960"/>
            <a:ext cx="12242800" cy="7345681"/>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237"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238" name="Shape 126"/>
          <p:cNvSpPr txBox="1">
            <a:spLocks noGrp="1"/>
          </p:cNvSpPr>
          <p:nvPr>
            <p:ph type="body" idx="1"/>
          </p:nvPr>
        </p:nvSpPr>
        <p:spPr>
          <a:xfrm>
            <a:off x="1054100" y="3577480"/>
            <a:ext cx="10896601" cy="5088337"/>
          </a:xfrm>
          <a:prstGeom prst="rect">
            <a:avLst/>
          </a:prstGeom>
        </p:spPr>
        <p:txBody>
          <a:bodyPr/>
          <a:lstStyle/>
          <a:p>
            <a:pPr indent="457200" algn="l" defTabSz="449580">
              <a:lnSpc>
                <a:spcPct val="150000"/>
              </a:lnSpc>
              <a:defRPr sz="3600">
                <a:solidFill>
                  <a:schemeClr val="accent4">
                    <a:hueOff val="46120"/>
                    <a:satOff val="4178"/>
                    <a:lumOff val="-16732"/>
                  </a:schemeClr>
                </a:solidFill>
                <a:latin typeface="Arial"/>
                <a:ea typeface="Arial"/>
                <a:cs typeface="Arial"/>
                <a:sym typeface="Arial"/>
              </a:defRPr>
            </a:pPr>
            <a:r>
              <a:rPr b="1"/>
              <a:t>Affectief Contact</a:t>
            </a:r>
            <a:r>
              <a:t> </a:t>
            </a:r>
          </a:p>
          <a:p>
            <a:pPr lvl="2" indent="457200" algn="l" defTabSz="449580">
              <a:lnSpc>
                <a:spcPct val="150000"/>
              </a:lnSpc>
              <a:defRPr sz="3600">
                <a:solidFill>
                  <a:schemeClr val="accent4">
                    <a:hueOff val="46120"/>
                    <a:satOff val="4178"/>
                    <a:lumOff val="-16732"/>
                  </a:schemeClr>
                </a:solidFill>
                <a:latin typeface="Arial"/>
                <a:ea typeface="Arial"/>
                <a:cs typeface="Arial"/>
                <a:sym typeface="Arial"/>
              </a:defRPr>
            </a:pPr>
            <a:r>
              <a:t>complicaties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137"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138" name="Shape 126"/>
          <p:cNvSpPr txBox="1">
            <a:spLocks noGrp="1"/>
          </p:cNvSpPr>
          <p:nvPr>
            <p:ph type="body" idx="1"/>
          </p:nvPr>
        </p:nvSpPr>
        <p:spPr>
          <a:xfrm>
            <a:off x="1054100" y="3577480"/>
            <a:ext cx="10464800" cy="5088337"/>
          </a:xfrm>
          <a:prstGeom prst="rect">
            <a:avLst/>
          </a:prstGeom>
        </p:spPr>
        <p:txBody>
          <a:bodyPr/>
          <a:lstStyle/>
          <a:p>
            <a:pPr algn="l">
              <a:defRPr sz="3600" b="1">
                <a:solidFill>
                  <a:schemeClr val="accent4">
                    <a:hueOff val="46120"/>
                    <a:satOff val="4178"/>
                    <a:lumOff val="-16732"/>
                  </a:schemeClr>
                </a:solidFill>
                <a:latin typeface="Arial"/>
                <a:ea typeface="Arial"/>
                <a:cs typeface="Arial"/>
                <a:sym typeface="Arial"/>
              </a:defRPr>
            </a:pPr>
            <a:r>
              <a:t>onderzoek naar de effecten van HZB op:</a:t>
            </a:r>
          </a:p>
          <a:p>
            <a:pPr algn="l">
              <a:defRPr sz="2400" b="1">
                <a:solidFill>
                  <a:schemeClr val="accent4">
                    <a:hueOff val="46120"/>
                    <a:satOff val="4178"/>
                    <a:lumOff val="-16732"/>
                  </a:schemeClr>
                </a:solidFill>
                <a:latin typeface="Arial"/>
                <a:ea typeface="Arial"/>
                <a:cs typeface="Arial"/>
                <a:sym typeface="Arial"/>
              </a:defRPr>
            </a:pPr>
            <a:r>
              <a:t> </a:t>
            </a:r>
          </a:p>
          <a:p>
            <a:pPr marL="444500" indent="-444500" algn="l">
              <a:buSzPct val="75000"/>
              <a:buChar char="•"/>
              <a:defRPr sz="2400" b="1">
                <a:solidFill>
                  <a:schemeClr val="accent4">
                    <a:hueOff val="46120"/>
                    <a:satOff val="4178"/>
                    <a:lumOff val="-16732"/>
                  </a:schemeClr>
                </a:solidFill>
                <a:latin typeface="Arial"/>
                <a:ea typeface="Arial"/>
                <a:cs typeface="Arial"/>
                <a:sym typeface="Arial"/>
              </a:defRPr>
            </a:pPr>
            <a:r>
              <a:t>Affectief Contact</a:t>
            </a:r>
          </a:p>
          <a:p>
            <a:pPr marL="444500" indent="-444500" algn="l">
              <a:buSzPct val="75000"/>
              <a:buChar char="•"/>
              <a:defRPr sz="2400" b="1">
                <a:solidFill>
                  <a:schemeClr val="accent4">
                    <a:hueOff val="46120"/>
                    <a:satOff val="4178"/>
                    <a:lumOff val="-16732"/>
                  </a:schemeClr>
                </a:solidFill>
                <a:latin typeface="Arial"/>
                <a:ea typeface="Arial"/>
                <a:cs typeface="Arial"/>
                <a:sym typeface="Arial"/>
              </a:defRPr>
            </a:pPr>
            <a:r>
              <a:t>Stress</a:t>
            </a:r>
          </a:p>
          <a:p>
            <a:pPr algn="l">
              <a:defRPr sz="2400" b="1">
                <a:solidFill>
                  <a:schemeClr val="accent4">
                    <a:hueOff val="46120"/>
                    <a:satOff val="4178"/>
                    <a:lumOff val="-16732"/>
                  </a:schemeClr>
                </a:solidFill>
                <a:latin typeface="Arial"/>
                <a:ea typeface="Arial"/>
                <a:cs typeface="Arial"/>
                <a:sym typeface="Arial"/>
              </a:defRPr>
            </a:pPr>
            <a:endParaRPr/>
          </a:p>
          <a:p>
            <a:pPr algn="l">
              <a:defRPr sz="2400" b="1">
                <a:solidFill>
                  <a:schemeClr val="accent4">
                    <a:hueOff val="46120"/>
                    <a:satOff val="4178"/>
                    <a:lumOff val="-16732"/>
                  </a:schemeClr>
                </a:solidFill>
                <a:latin typeface="Arial"/>
                <a:ea typeface="Arial"/>
                <a:cs typeface="Arial"/>
                <a:sym typeface="Arial"/>
              </a:defRPr>
            </a:pPr>
            <a:endParaRPr/>
          </a:p>
          <a:p>
            <a:pPr algn="l">
              <a:defRPr sz="2400" b="1">
                <a:solidFill>
                  <a:schemeClr val="accent4">
                    <a:hueOff val="46120"/>
                    <a:satOff val="4178"/>
                    <a:lumOff val="-16732"/>
                  </a:schemeClr>
                </a:solidFill>
                <a:latin typeface="Arial"/>
                <a:ea typeface="Arial"/>
                <a:cs typeface="Arial"/>
                <a:sym typeface="Arial"/>
              </a:defRPr>
            </a:pPr>
            <a:r>
              <a:t>Beïnvloedende factoren:</a:t>
            </a:r>
          </a:p>
          <a:p>
            <a:pPr marL="1333500" lvl="2" indent="-444500" algn="l" defTabSz="449580">
              <a:lnSpc>
                <a:spcPct val="150000"/>
              </a:lnSpc>
              <a:buSzPct val="75000"/>
              <a:buChar char="•"/>
              <a:defRPr sz="2400">
                <a:solidFill>
                  <a:schemeClr val="accent4">
                    <a:hueOff val="46120"/>
                    <a:satOff val="4178"/>
                    <a:lumOff val="-16732"/>
                  </a:schemeClr>
                </a:solidFill>
                <a:latin typeface="Arial"/>
                <a:ea typeface="Arial"/>
                <a:cs typeface="Arial"/>
                <a:sym typeface="Arial"/>
              </a:defRPr>
            </a:pPr>
            <a:r>
              <a:t>miskraam</a:t>
            </a:r>
          </a:p>
          <a:p>
            <a:pPr marL="1333500" lvl="2" indent="-444500" algn="l" defTabSz="449580">
              <a:lnSpc>
                <a:spcPct val="150000"/>
              </a:lnSpc>
              <a:buSzPct val="75000"/>
              <a:buChar char="•"/>
              <a:defRPr sz="2400">
                <a:solidFill>
                  <a:schemeClr val="accent4">
                    <a:hueOff val="46120"/>
                    <a:satOff val="4178"/>
                    <a:lumOff val="-16732"/>
                  </a:schemeClr>
                </a:solidFill>
                <a:latin typeface="Arial"/>
                <a:ea typeface="Arial"/>
                <a:cs typeface="Arial"/>
                <a:sym typeface="Arial"/>
              </a:defRPr>
            </a:pPr>
            <a:r>
              <a:t>complicaties</a:t>
            </a:r>
          </a:p>
          <a:p>
            <a:pPr marL="1333500" lvl="2" indent="-444500" algn="l" defTabSz="449580">
              <a:lnSpc>
                <a:spcPct val="150000"/>
              </a:lnSpc>
              <a:buSzPct val="75000"/>
              <a:buChar char="•"/>
              <a:defRPr sz="2400">
                <a:solidFill>
                  <a:schemeClr val="accent4">
                    <a:hueOff val="46120"/>
                    <a:satOff val="4178"/>
                    <a:lumOff val="-16732"/>
                  </a:schemeClr>
                </a:solidFill>
                <a:latin typeface="Arial"/>
                <a:ea typeface="Arial"/>
                <a:cs typeface="Arial"/>
                <a:sym typeface="Arial"/>
              </a:defRPr>
            </a:pPr>
            <a:r>
              <a:t>eerste kindje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241"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242" name="Shape 126"/>
          <p:cNvSpPr txBox="1">
            <a:spLocks noGrp="1"/>
          </p:cNvSpPr>
          <p:nvPr>
            <p:ph type="body" idx="1"/>
          </p:nvPr>
        </p:nvSpPr>
        <p:spPr>
          <a:xfrm>
            <a:off x="1054100" y="3577480"/>
            <a:ext cx="10896601" cy="5088337"/>
          </a:xfrm>
          <a:prstGeom prst="rect">
            <a:avLst/>
          </a:prstGeom>
        </p:spPr>
        <p:txBody>
          <a:bodyPr/>
          <a:lstStyle/>
          <a:p>
            <a:pPr algn="l" defTabSz="449580">
              <a:defRPr sz="2400" b="1" i="1">
                <a:solidFill>
                  <a:schemeClr val="accent4">
                    <a:hueOff val="46120"/>
                    <a:satOff val="4178"/>
                    <a:lumOff val="-16732"/>
                  </a:schemeClr>
                </a:solidFill>
                <a:latin typeface="Arial"/>
                <a:ea typeface="Arial"/>
                <a:cs typeface="Arial"/>
                <a:sym typeface="Arial"/>
              </a:defRPr>
            </a:pPr>
            <a:r>
              <a:t>Complicaties</a:t>
            </a:r>
          </a:p>
          <a:p>
            <a:pPr algn="l" defTabSz="449580">
              <a:defRPr sz="2400" b="1" i="1">
                <a:solidFill>
                  <a:schemeClr val="accent4">
                    <a:hueOff val="46120"/>
                    <a:satOff val="4178"/>
                    <a:lumOff val="-16732"/>
                  </a:schemeClr>
                </a:solidFill>
                <a:latin typeface="Arial"/>
                <a:ea typeface="Arial"/>
                <a:cs typeface="Arial"/>
                <a:sym typeface="Arial"/>
              </a:defRPr>
            </a:pPr>
            <a:endParaRPr/>
          </a:p>
          <a:p>
            <a:pPr algn="l" defTabSz="449580">
              <a:defRPr sz="2400" i="1">
                <a:solidFill>
                  <a:schemeClr val="accent4">
                    <a:hueOff val="46120"/>
                    <a:satOff val="4178"/>
                    <a:lumOff val="-16732"/>
                  </a:schemeClr>
                </a:solidFill>
                <a:latin typeface="Arial"/>
                <a:ea typeface="Arial"/>
                <a:cs typeface="Arial"/>
                <a:sym typeface="Arial"/>
              </a:defRPr>
            </a:pPr>
            <a:r>
              <a:t>De mate van Affectief Contact over tijd gemeten is niet verschillend voor mensen met en zonder eerdere complicaties. </a:t>
            </a:r>
          </a:p>
          <a:p>
            <a:pPr algn="l" defTabSz="449580">
              <a:defRPr sz="2400" i="1">
                <a:solidFill>
                  <a:schemeClr val="accent4">
                    <a:hueOff val="46120"/>
                    <a:satOff val="4178"/>
                    <a:lumOff val="-16732"/>
                  </a:schemeClr>
                </a:solidFill>
                <a:latin typeface="Arial"/>
                <a:ea typeface="Arial"/>
                <a:cs typeface="Arial"/>
                <a:sym typeface="Arial"/>
              </a:defRPr>
            </a:pPr>
            <a:endParaRPr/>
          </a:p>
          <a:p>
            <a:pPr algn="l" defTabSz="449580">
              <a:defRPr sz="2400" i="1">
                <a:solidFill>
                  <a:schemeClr val="accent4">
                    <a:hueOff val="46120"/>
                    <a:satOff val="4178"/>
                    <a:lumOff val="-16732"/>
                  </a:schemeClr>
                </a:solidFill>
                <a:latin typeface="Arial"/>
                <a:ea typeface="Arial"/>
                <a:cs typeface="Arial"/>
                <a:sym typeface="Arial"/>
              </a:defRPr>
            </a:pPr>
            <a:r>
              <a:t>Voor zwangeren is er een marginaal effect. Zwangeren met complicaties ervaren niet minder affectief contact dan zwangeren zonder complicaties (geldt voor T1, T2 en T3). </a:t>
            </a:r>
          </a:p>
          <a:p>
            <a:pPr algn="l" defTabSz="449580">
              <a:defRPr sz="2400" i="1">
                <a:solidFill>
                  <a:schemeClr val="accent4">
                    <a:hueOff val="46120"/>
                    <a:satOff val="4178"/>
                    <a:lumOff val="-16732"/>
                  </a:schemeClr>
                </a:solidFill>
                <a:latin typeface="Arial"/>
                <a:ea typeface="Arial"/>
                <a:cs typeface="Arial"/>
                <a:sym typeface="Arial"/>
              </a:defRPr>
            </a:pPr>
            <a:endParaRPr/>
          </a:p>
          <a:p>
            <a:pPr algn="l" defTabSz="449580">
              <a:defRPr sz="2400" i="1">
                <a:solidFill>
                  <a:schemeClr val="accent4">
                    <a:hueOff val="46120"/>
                    <a:satOff val="4178"/>
                    <a:lumOff val="-16732"/>
                  </a:schemeClr>
                </a:solidFill>
                <a:latin typeface="Arial"/>
                <a:ea typeface="Arial"/>
                <a:cs typeface="Arial"/>
                <a:sym typeface="Arial"/>
              </a:defRPr>
            </a:pPr>
            <a:r>
              <a:t>Voor partners vinden we hetzelfde resultaat.</a:t>
            </a:r>
          </a:p>
          <a:p>
            <a:pPr algn="l" defTabSz="449580">
              <a:defRPr sz="2400" i="1">
                <a:solidFill>
                  <a:schemeClr val="accent4">
                    <a:hueOff val="46120"/>
                    <a:satOff val="4178"/>
                    <a:lumOff val="-16732"/>
                  </a:schemeClr>
                </a:solidFill>
                <a:latin typeface="Arial"/>
                <a:ea typeface="Arial"/>
                <a:cs typeface="Arial"/>
                <a:sym typeface="Arial"/>
              </a:defRPr>
            </a:pPr>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 name="Afbeelding" descr="Afbeelding"/>
          <p:cNvPicPr>
            <a:picLocks noChangeAspect="1"/>
          </p:cNvPicPr>
          <p:nvPr/>
        </p:nvPicPr>
        <p:blipFill>
          <a:blip r:embed="rId2"/>
          <a:stretch>
            <a:fillRect/>
          </a:stretch>
        </p:blipFill>
        <p:spPr>
          <a:xfrm>
            <a:off x="889000" y="1616827"/>
            <a:ext cx="11226800" cy="6960316"/>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 name="Afbeelding" descr="Afbeelding"/>
          <p:cNvPicPr>
            <a:picLocks noChangeAspect="1"/>
          </p:cNvPicPr>
          <p:nvPr/>
        </p:nvPicPr>
        <p:blipFill>
          <a:blip r:embed="rId2"/>
          <a:stretch>
            <a:fillRect/>
          </a:stretch>
        </p:blipFill>
        <p:spPr>
          <a:xfrm>
            <a:off x="0" y="975360"/>
            <a:ext cx="13004800" cy="7802881"/>
          </a:xfrm>
          <a:prstGeom prst="rect">
            <a:avLst/>
          </a:prstGeom>
          <a:ln w="12700">
            <a:miter lim="400000"/>
          </a:ln>
        </p:spPr>
      </p:pic>
      <p:pic>
        <p:nvPicPr>
          <p:cNvPr id="247" name="Afbeelding" descr="Afbeelding"/>
          <p:cNvPicPr>
            <a:picLocks noChangeAspect="1"/>
          </p:cNvPicPr>
          <p:nvPr/>
        </p:nvPicPr>
        <p:blipFill>
          <a:blip r:embed="rId3"/>
          <a:stretch>
            <a:fillRect/>
          </a:stretch>
        </p:blipFill>
        <p:spPr>
          <a:xfrm>
            <a:off x="127000" y="1041764"/>
            <a:ext cx="13004800" cy="7924072"/>
          </a:xfrm>
          <a:prstGeom prst="rect">
            <a:avLst/>
          </a:prstGeom>
          <a:ln w="12700">
            <a:miter lim="400000"/>
          </a:ln>
        </p:spPr>
      </p:pic>
      <p:pic>
        <p:nvPicPr>
          <p:cNvPr id="248" name="Afbeelding" descr="Afbeelding"/>
          <p:cNvPicPr>
            <a:picLocks noChangeAspect="1"/>
          </p:cNvPicPr>
          <p:nvPr/>
        </p:nvPicPr>
        <p:blipFill>
          <a:blip r:embed="rId4"/>
          <a:stretch>
            <a:fillRect/>
          </a:stretch>
        </p:blipFill>
        <p:spPr>
          <a:xfrm>
            <a:off x="254000" y="1508100"/>
            <a:ext cx="13004800" cy="7245400"/>
          </a:xfrm>
          <a:prstGeom prst="rect">
            <a:avLst/>
          </a:prstGeom>
          <a:ln w="12700">
            <a:miter lim="400000"/>
          </a:ln>
        </p:spPr>
      </p:pic>
      <p:pic>
        <p:nvPicPr>
          <p:cNvPr id="249" name="Afbeelding" descr="Afbeelding"/>
          <p:cNvPicPr>
            <a:picLocks noChangeAspect="1"/>
          </p:cNvPicPr>
          <p:nvPr/>
        </p:nvPicPr>
        <p:blipFill>
          <a:blip r:embed="rId5"/>
          <a:stretch>
            <a:fillRect/>
          </a:stretch>
        </p:blipFill>
        <p:spPr>
          <a:xfrm>
            <a:off x="381000" y="1658962"/>
            <a:ext cx="13004800" cy="7197676"/>
          </a:xfrm>
          <a:prstGeom prst="rect">
            <a:avLst/>
          </a:prstGeom>
          <a:ln w="12700">
            <a:miter lim="400000"/>
          </a:ln>
        </p:spPr>
      </p:pic>
      <p:pic>
        <p:nvPicPr>
          <p:cNvPr id="250" name="Afbeelding" descr="Afbeelding"/>
          <p:cNvPicPr>
            <a:picLocks noChangeAspect="1"/>
          </p:cNvPicPr>
          <p:nvPr/>
        </p:nvPicPr>
        <p:blipFill>
          <a:blip r:embed="rId6"/>
          <a:stretch>
            <a:fillRect/>
          </a:stretch>
        </p:blipFill>
        <p:spPr>
          <a:xfrm>
            <a:off x="508000" y="1483360"/>
            <a:ext cx="13004800" cy="7802881"/>
          </a:xfrm>
          <a:prstGeom prst="rect">
            <a:avLst/>
          </a:prstGeom>
          <a:ln w="12700">
            <a:miter lim="400000"/>
          </a:ln>
        </p:spPr>
      </p:pic>
      <p:pic>
        <p:nvPicPr>
          <p:cNvPr id="251" name="Afbeelding" descr="Afbeelding"/>
          <p:cNvPicPr>
            <a:picLocks noChangeAspect="1"/>
          </p:cNvPicPr>
          <p:nvPr/>
        </p:nvPicPr>
        <p:blipFill>
          <a:blip r:embed="rId7"/>
          <a:stretch>
            <a:fillRect/>
          </a:stretch>
        </p:blipFill>
        <p:spPr>
          <a:xfrm>
            <a:off x="635000" y="1610360"/>
            <a:ext cx="13004800" cy="7802881"/>
          </a:xfrm>
          <a:prstGeom prst="rect">
            <a:avLst/>
          </a:prstGeom>
          <a:ln w="12700">
            <a:miter lim="400000"/>
          </a:ln>
        </p:spPr>
      </p:pic>
      <p:pic>
        <p:nvPicPr>
          <p:cNvPr id="252" name="Afbeelding" descr="Afbeelding"/>
          <p:cNvPicPr>
            <a:picLocks noChangeAspect="1"/>
          </p:cNvPicPr>
          <p:nvPr/>
        </p:nvPicPr>
        <p:blipFill>
          <a:blip r:embed="rId8"/>
          <a:stretch>
            <a:fillRect/>
          </a:stretch>
        </p:blipFill>
        <p:spPr>
          <a:xfrm>
            <a:off x="762000" y="1737360"/>
            <a:ext cx="13004800" cy="7802881"/>
          </a:xfrm>
          <a:prstGeom prst="rect">
            <a:avLst/>
          </a:prstGeom>
          <a:ln w="12700">
            <a:miter lim="400000"/>
          </a:ln>
        </p:spPr>
      </p:pic>
      <p:pic>
        <p:nvPicPr>
          <p:cNvPr id="253" name="Afbeelding" descr="Afbeelding"/>
          <p:cNvPicPr>
            <a:picLocks noChangeAspect="1"/>
          </p:cNvPicPr>
          <p:nvPr/>
        </p:nvPicPr>
        <p:blipFill>
          <a:blip r:embed="rId9"/>
          <a:stretch>
            <a:fillRect/>
          </a:stretch>
        </p:blipFill>
        <p:spPr>
          <a:xfrm>
            <a:off x="889000" y="1970695"/>
            <a:ext cx="12242800" cy="7590210"/>
          </a:xfrm>
          <a:prstGeom prst="rect">
            <a:avLst/>
          </a:prstGeom>
          <a:ln w="12700">
            <a:miter lim="400000"/>
          </a:ln>
        </p:spPr>
      </p:pic>
      <p:pic>
        <p:nvPicPr>
          <p:cNvPr id="254" name="Afbeelding" descr="Afbeelding"/>
          <p:cNvPicPr>
            <a:picLocks noChangeAspect="1"/>
          </p:cNvPicPr>
          <p:nvPr/>
        </p:nvPicPr>
        <p:blipFill>
          <a:blip r:embed="rId10"/>
          <a:stretch>
            <a:fillRect/>
          </a:stretch>
        </p:blipFill>
        <p:spPr>
          <a:xfrm>
            <a:off x="635000" y="2143759"/>
            <a:ext cx="12496800" cy="7498082"/>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257"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258" name="Shape 126"/>
          <p:cNvSpPr txBox="1">
            <a:spLocks noGrp="1"/>
          </p:cNvSpPr>
          <p:nvPr>
            <p:ph type="body" idx="1"/>
          </p:nvPr>
        </p:nvSpPr>
        <p:spPr>
          <a:xfrm>
            <a:off x="1054100" y="3577480"/>
            <a:ext cx="10896601" cy="5088337"/>
          </a:xfrm>
          <a:prstGeom prst="rect">
            <a:avLst/>
          </a:prstGeom>
        </p:spPr>
        <p:txBody>
          <a:bodyPr/>
          <a:lstStyle/>
          <a:p>
            <a:pPr indent="457200" algn="l" defTabSz="449580">
              <a:lnSpc>
                <a:spcPct val="150000"/>
              </a:lnSpc>
              <a:defRPr sz="3600">
                <a:solidFill>
                  <a:schemeClr val="accent4">
                    <a:hueOff val="46120"/>
                    <a:satOff val="4178"/>
                    <a:lumOff val="-16732"/>
                  </a:schemeClr>
                </a:solidFill>
                <a:latin typeface="Arial"/>
                <a:ea typeface="Arial"/>
                <a:cs typeface="Arial"/>
                <a:sym typeface="Arial"/>
              </a:defRPr>
            </a:pPr>
            <a:r>
              <a:rPr b="1"/>
              <a:t>Affectief Contact</a:t>
            </a:r>
            <a:r>
              <a:t> </a:t>
            </a:r>
          </a:p>
          <a:p>
            <a:pPr lvl="2" indent="457200" algn="l" defTabSz="449580">
              <a:lnSpc>
                <a:spcPct val="150000"/>
              </a:lnSpc>
              <a:defRPr sz="3600">
                <a:solidFill>
                  <a:schemeClr val="accent4">
                    <a:hueOff val="46120"/>
                    <a:satOff val="4178"/>
                    <a:lumOff val="-16732"/>
                  </a:schemeClr>
                </a:solidFill>
                <a:latin typeface="Arial"/>
                <a:ea typeface="Arial"/>
                <a:cs typeface="Arial"/>
                <a:sym typeface="Arial"/>
              </a:defRPr>
            </a:pPr>
            <a:r>
              <a:t>eerste kindje</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261"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262" name="Shape 126"/>
          <p:cNvSpPr txBox="1">
            <a:spLocks noGrp="1"/>
          </p:cNvSpPr>
          <p:nvPr>
            <p:ph type="body" idx="1"/>
          </p:nvPr>
        </p:nvSpPr>
        <p:spPr>
          <a:xfrm>
            <a:off x="1054100" y="3577480"/>
            <a:ext cx="10896601" cy="5088337"/>
          </a:xfrm>
          <a:prstGeom prst="rect">
            <a:avLst/>
          </a:prstGeom>
        </p:spPr>
        <p:txBody>
          <a:bodyPr/>
          <a:lstStyle/>
          <a:p>
            <a:pPr algn="l" defTabSz="449580">
              <a:defRPr sz="2400" b="1">
                <a:solidFill>
                  <a:schemeClr val="accent4">
                    <a:hueOff val="46120"/>
                    <a:satOff val="4178"/>
                    <a:lumOff val="-16732"/>
                  </a:schemeClr>
                </a:solidFill>
                <a:latin typeface="Arial"/>
                <a:ea typeface="Arial"/>
                <a:cs typeface="Arial"/>
                <a:sym typeface="Arial"/>
              </a:defRPr>
            </a:pPr>
            <a:r>
              <a:t>Eerste kindje</a:t>
            </a:r>
          </a:p>
          <a:p>
            <a:pPr algn="l" defTabSz="449580">
              <a:defRPr sz="2400" b="1">
                <a:solidFill>
                  <a:schemeClr val="accent4">
                    <a:hueOff val="46120"/>
                    <a:satOff val="4178"/>
                    <a:lumOff val="-16732"/>
                  </a:schemeClr>
                </a:solidFill>
                <a:latin typeface="Arial"/>
                <a:ea typeface="Arial"/>
                <a:cs typeface="Arial"/>
                <a:sym typeface="Arial"/>
              </a:defRPr>
            </a:pPr>
            <a:endParaRPr/>
          </a:p>
          <a:p>
            <a:pPr algn="l" defTabSz="449580">
              <a:defRPr sz="2400">
                <a:solidFill>
                  <a:schemeClr val="accent4">
                    <a:hueOff val="46120"/>
                    <a:satOff val="4178"/>
                    <a:lumOff val="-16732"/>
                  </a:schemeClr>
                </a:solidFill>
                <a:latin typeface="Arial"/>
                <a:ea typeface="Arial"/>
                <a:cs typeface="Arial"/>
                <a:sym typeface="Arial"/>
              </a:defRPr>
            </a:pPr>
            <a:r>
              <a:t>We vonden geen interactie-effect tussen tijd en eerste kindje op de mate van affectief contact. </a:t>
            </a:r>
          </a:p>
          <a:p>
            <a:pPr algn="l" defTabSz="449580">
              <a:defRPr sz="2400">
                <a:solidFill>
                  <a:schemeClr val="accent4">
                    <a:hueOff val="46120"/>
                    <a:satOff val="4178"/>
                    <a:lumOff val="-16732"/>
                  </a:schemeClr>
                </a:solidFill>
                <a:latin typeface="Arial"/>
                <a:ea typeface="Arial"/>
                <a:cs typeface="Arial"/>
                <a:sym typeface="Arial"/>
              </a:defRPr>
            </a:pPr>
            <a:endParaRPr/>
          </a:p>
          <a:p>
            <a:pPr algn="l" defTabSz="449580">
              <a:defRPr sz="2400">
                <a:solidFill>
                  <a:schemeClr val="accent4">
                    <a:hueOff val="46120"/>
                    <a:satOff val="4178"/>
                    <a:lumOff val="-16732"/>
                  </a:schemeClr>
                </a:solidFill>
                <a:latin typeface="Arial"/>
                <a:ea typeface="Arial"/>
                <a:cs typeface="Arial"/>
                <a:sym typeface="Arial"/>
              </a:defRPr>
            </a:pPr>
            <a:r>
              <a:t>Dat wil zeggen dat de mate van affectief contact over tijd niet verschillend is voor stellen met en zonder een eerste kindje. </a:t>
            </a:r>
          </a:p>
          <a:p>
            <a:pPr algn="l" defTabSz="449580">
              <a:defRPr sz="2400">
                <a:solidFill>
                  <a:schemeClr val="accent4">
                    <a:hueOff val="46120"/>
                    <a:satOff val="4178"/>
                    <a:lumOff val="-16732"/>
                  </a:schemeClr>
                </a:solidFill>
                <a:latin typeface="Arial"/>
                <a:ea typeface="Arial"/>
                <a:cs typeface="Arial"/>
                <a:sym typeface="Arial"/>
              </a:defRPr>
            </a:pPr>
            <a:endParaRPr/>
          </a:p>
          <a:p>
            <a:pPr algn="l" defTabSz="449580">
              <a:defRPr sz="2400">
                <a:solidFill>
                  <a:schemeClr val="accent4">
                    <a:hueOff val="46120"/>
                    <a:satOff val="4178"/>
                    <a:lumOff val="-16732"/>
                  </a:schemeClr>
                </a:solidFill>
                <a:latin typeface="Arial"/>
                <a:ea typeface="Arial"/>
                <a:cs typeface="Arial"/>
                <a:sym typeface="Arial"/>
              </a:defRPr>
            </a:pPr>
            <a:r>
              <a:t>Hetzelfde geldt wanneer we naar de zwangeren en partners apart kijken. </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Afbeelding" descr="Afbeelding"/>
          <p:cNvPicPr>
            <a:picLocks noChangeAspect="1"/>
          </p:cNvPicPr>
          <p:nvPr/>
        </p:nvPicPr>
        <p:blipFill>
          <a:blip r:embed="rId2"/>
          <a:stretch>
            <a:fillRect/>
          </a:stretch>
        </p:blipFill>
        <p:spPr>
          <a:xfrm>
            <a:off x="533400" y="1521459"/>
            <a:ext cx="12496800" cy="7498082"/>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 name="Afbeelding" descr="Afbeelding"/>
          <p:cNvPicPr>
            <a:picLocks noChangeAspect="1"/>
          </p:cNvPicPr>
          <p:nvPr/>
        </p:nvPicPr>
        <p:blipFill>
          <a:blip r:embed="rId2"/>
          <a:stretch>
            <a:fillRect/>
          </a:stretch>
        </p:blipFill>
        <p:spPr>
          <a:xfrm>
            <a:off x="393700" y="1095717"/>
            <a:ext cx="12603609" cy="7562166"/>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269"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270" name="Shape 126"/>
          <p:cNvSpPr txBox="1">
            <a:spLocks noGrp="1"/>
          </p:cNvSpPr>
          <p:nvPr>
            <p:ph type="body" idx="1"/>
          </p:nvPr>
        </p:nvSpPr>
        <p:spPr>
          <a:xfrm>
            <a:off x="1054100" y="3577480"/>
            <a:ext cx="10896601" cy="5088337"/>
          </a:xfrm>
          <a:prstGeom prst="rect">
            <a:avLst/>
          </a:prstGeom>
        </p:spPr>
        <p:txBody>
          <a:bodyPr/>
          <a:lstStyle/>
          <a:p>
            <a:pPr indent="457200" algn="l" defTabSz="449580">
              <a:lnSpc>
                <a:spcPct val="150000"/>
              </a:lnSpc>
              <a:defRPr sz="3600">
                <a:solidFill>
                  <a:schemeClr val="accent4">
                    <a:hueOff val="46120"/>
                    <a:satOff val="4178"/>
                    <a:lumOff val="-16732"/>
                  </a:schemeClr>
                </a:solidFill>
                <a:latin typeface="Arial"/>
                <a:ea typeface="Arial"/>
                <a:cs typeface="Arial"/>
                <a:sym typeface="Arial"/>
              </a:defRPr>
            </a:pPr>
            <a:r>
              <a:rPr b="1"/>
              <a:t>Stress</a:t>
            </a:r>
            <a:r>
              <a:t> </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hape 126"/>
          <p:cNvSpPr txBox="1">
            <a:spLocks noGrp="1"/>
          </p:cNvSpPr>
          <p:nvPr>
            <p:ph type="body" idx="1"/>
          </p:nvPr>
        </p:nvSpPr>
        <p:spPr>
          <a:xfrm>
            <a:off x="1054100" y="3577480"/>
            <a:ext cx="10464800" cy="5088337"/>
          </a:xfrm>
          <a:prstGeom prst="rect">
            <a:avLst/>
          </a:prstGeom>
        </p:spPr>
        <p:txBody>
          <a:bodyPr/>
          <a:lstStyle/>
          <a:p>
            <a:pPr algn="l" defTabSz="449580">
              <a:lnSpc>
                <a:spcPct val="150000"/>
              </a:lnSpc>
              <a:defRPr sz="2400" b="1">
                <a:solidFill>
                  <a:schemeClr val="accent4">
                    <a:hueOff val="46120"/>
                    <a:satOff val="4178"/>
                    <a:lumOff val="-16732"/>
                  </a:schemeClr>
                </a:solidFill>
                <a:latin typeface="Arial"/>
                <a:ea typeface="Arial"/>
                <a:cs typeface="Arial"/>
                <a:sym typeface="Arial"/>
              </a:defRPr>
            </a:pPr>
            <a:r>
              <a:t>Stress </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Herhaalde metingen met drie tijdsintervallen (T1, T2 en T3) lieten een significant effect van haptonomische zwangerschapsbegeleiding zien. </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Stress nam significant af over de tijd. Stress op tijdstip T1, T2 en T3 verschilt significant van elkaar. </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Het effect blijkt significant voor de zwangere en marginaal significant voor de partner. </a:t>
            </a:r>
          </a:p>
        </p:txBody>
      </p:sp>
      <p:pic>
        <p:nvPicPr>
          <p:cNvPr id="273"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274"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Afbeelding" descr="Afbeelding"/>
          <p:cNvPicPr>
            <a:picLocks noChangeAspect="1"/>
          </p:cNvPicPr>
          <p:nvPr/>
        </p:nvPicPr>
        <p:blipFill>
          <a:blip r:embed="rId2"/>
          <a:stretch>
            <a:fillRect/>
          </a:stretch>
        </p:blipFill>
        <p:spPr>
          <a:xfrm>
            <a:off x="187738" y="784860"/>
            <a:ext cx="12278933" cy="736736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141"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142" name="Shape 126"/>
          <p:cNvSpPr txBox="1">
            <a:spLocks noGrp="1"/>
          </p:cNvSpPr>
          <p:nvPr>
            <p:ph type="body" idx="1"/>
          </p:nvPr>
        </p:nvSpPr>
        <p:spPr>
          <a:xfrm>
            <a:off x="1841500" y="4834780"/>
            <a:ext cx="10464800" cy="5088337"/>
          </a:xfrm>
          <a:prstGeom prst="rect">
            <a:avLst/>
          </a:prstGeom>
        </p:spPr>
        <p:txBody>
          <a:bodyPr/>
          <a:lstStyle/>
          <a:p>
            <a:pPr algn="l">
              <a:defRPr b="1">
                <a:solidFill>
                  <a:schemeClr val="accent4">
                    <a:hueOff val="46120"/>
                    <a:satOff val="4178"/>
                    <a:lumOff val="-16732"/>
                  </a:schemeClr>
                </a:solidFill>
                <a:latin typeface="Arial"/>
                <a:ea typeface="Arial"/>
                <a:cs typeface="Arial"/>
                <a:sym typeface="Arial"/>
              </a:defRPr>
            </a:pPr>
            <a:r>
              <a:t>onderzoek</a:t>
            </a:r>
          </a:p>
          <a:p>
            <a:pPr algn="l">
              <a:defRPr>
                <a:solidFill>
                  <a:schemeClr val="accent4">
                    <a:hueOff val="46120"/>
                    <a:satOff val="4178"/>
                    <a:lumOff val="-16732"/>
                  </a:schemeClr>
                </a:solidFill>
                <a:latin typeface="Arial"/>
                <a:ea typeface="Arial"/>
                <a:cs typeface="Arial"/>
                <a:sym typeface="Arial"/>
              </a:defRPr>
            </a:pPr>
            <a:endParaRP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onderzoeksgroep: zwangere stellen</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aantal onderzoekers (15)</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aantal aangeleverde dossiers (107)</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aantal bruikbare dossiers (61)</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Afbeelding" descr="Afbeelding"/>
          <p:cNvPicPr>
            <a:picLocks noChangeAspect="1"/>
          </p:cNvPicPr>
          <p:nvPr/>
        </p:nvPicPr>
        <p:blipFill>
          <a:blip r:embed="rId2"/>
          <a:stretch>
            <a:fillRect/>
          </a:stretch>
        </p:blipFill>
        <p:spPr>
          <a:xfrm>
            <a:off x="396544" y="830773"/>
            <a:ext cx="12211712" cy="7327028"/>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Afbeelding" descr="Afbeelding"/>
          <p:cNvPicPr>
            <a:picLocks noChangeAspect="1"/>
          </p:cNvPicPr>
          <p:nvPr/>
        </p:nvPicPr>
        <p:blipFill>
          <a:blip r:embed="rId2"/>
          <a:stretch>
            <a:fillRect/>
          </a:stretch>
        </p:blipFill>
        <p:spPr>
          <a:xfrm>
            <a:off x="336144" y="745246"/>
            <a:ext cx="12332512" cy="7399508"/>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Afbeelding" descr="Afbeelding"/>
          <p:cNvPicPr>
            <a:picLocks noChangeAspect="1"/>
          </p:cNvPicPr>
          <p:nvPr/>
        </p:nvPicPr>
        <p:blipFill>
          <a:blip r:embed="rId2"/>
          <a:stretch>
            <a:fillRect/>
          </a:stretch>
        </p:blipFill>
        <p:spPr>
          <a:xfrm>
            <a:off x="243904" y="1178560"/>
            <a:ext cx="11988801" cy="7193281"/>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285"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286" name="Shape 126"/>
          <p:cNvSpPr txBox="1">
            <a:spLocks noGrp="1"/>
          </p:cNvSpPr>
          <p:nvPr>
            <p:ph type="body" idx="1"/>
          </p:nvPr>
        </p:nvSpPr>
        <p:spPr>
          <a:xfrm>
            <a:off x="1054100" y="3577480"/>
            <a:ext cx="10896601" cy="5088337"/>
          </a:xfrm>
          <a:prstGeom prst="rect">
            <a:avLst/>
          </a:prstGeom>
        </p:spPr>
        <p:txBody>
          <a:bodyPr/>
          <a:lstStyle/>
          <a:p>
            <a:pPr indent="457200" algn="l" defTabSz="449580">
              <a:lnSpc>
                <a:spcPct val="150000"/>
              </a:lnSpc>
              <a:defRPr sz="3600">
                <a:solidFill>
                  <a:schemeClr val="accent4">
                    <a:hueOff val="46120"/>
                    <a:satOff val="4178"/>
                    <a:lumOff val="-16732"/>
                  </a:schemeClr>
                </a:solidFill>
                <a:latin typeface="Arial"/>
                <a:ea typeface="Arial"/>
                <a:cs typeface="Arial"/>
                <a:sym typeface="Arial"/>
              </a:defRPr>
            </a:pPr>
            <a:r>
              <a:rPr b="1"/>
              <a:t>Stress</a:t>
            </a:r>
            <a:r>
              <a:t> </a:t>
            </a:r>
          </a:p>
          <a:p>
            <a:pPr lvl="2" indent="457200" algn="l" defTabSz="449580">
              <a:lnSpc>
                <a:spcPct val="150000"/>
              </a:lnSpc>
              <a:defRPr sz="3600">
                <a:solidFill>
                  <a:schemeClr val="accent4">
                    <a:hueOff val="46120"/>
                    <a:satOff val="4178"/>
                    <a:lumOff val="-16732"/>
                  </a:schemeClr>
                </a:solidFill>
                <a:latin typeface="Arial"/>
                <a:ea typeface="Arial"/>
                <a:cs typeface="Arial"/>
                <a:sym typeface="Arial"/>
              </a:defRPr>
            </a:pPr>
            <a:r>
              <a:t>miskraam</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289"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290" name="Shape 126"/>
          <p:cNvSpPr txBox="1">
            <a:spLocks noGrp="1"/>
          </p:cNvSpPr>
          <p:nvPr>
            <p:ph type="body" idx="1"/>
          </p:nvPr>
        </p:nvSpPr>
        <p:spPr>
          <a:xfrm>
            <a:off x="1054100" y="3577480"/>
            <a:ext cx="10464800" cy="5615486"/>
          </a:xfrm>
          <a:prstGeom prst="rect">
            <a:avLst/>
          </a:prstGeom>
        </p:spPr>
        <p:txBody>
          <a:bodyPr/>
          <a:lstStyle/>
          <a:p>
            <a:pPr algn="l" defTabSz="449580">
              <a:lnSpc>
                <a:spcPts val="4300"/>
              </a:lnSpc>
              <a:defRPr sz="2400" b="1">
                <a:solidFill>
                  <a:schemeClr val="accent4">
                    <a:hueOff val="46120"/>
                    <a:satOff val="4178"/>
                    <a:lumOff val="-16732"/>
                  </a:schemeClr>
                </a:solidFill>
                <a:latin typeface="Arial"/>
                <a:ea typeface="Arial"/>
                <a:cs typeface="Arial"/>
                <a:sym typeface="Arial"/>
              </a:defRPr>
            </a:pPr>
            <a:r>
              <a:t>Miskramen</a:t>
            </a:r>
          </a:p>
          <a:p>
            <a:pPr algn="l" defTabSz="449580">
              <a:lnSpc>
                <a:spcPts val="4300"/>
              </a:lnSpc>
              <a:defRPr sz="2400" b="1" i="1">
                <a:solidFill>
                  <a:schemeClr val="accent4">
                    <a:hueOff val="46120"/>
                    <a:satOff val="4178"/>
                    <a:lumOff val="-16732"/>
                  </a:schemeClr>
                </a:solidFill>
                <a:latin typeface="Arial"/>
                <a:ea typeface="Arial"/>
                <a:cs typeface="Arial"/>
                <a:sym typeface="Arial"/>
              </a:defRPr>
            </a:pPr>
            <a:endParaRPr/>
          </a:p>
          <a:p>
            <a:pPr algn="l" defTabSz="449580">
              <a:lnSpc>
                <a:spcPts val="4300"/>
              </a:lnSpc>
              <a:defRPr sz="2400">
                <a:solidFill>
                  <a:schemeClr val="accent4">
                    <a:hueOff val="46120"/>
                    <a:satOff val="4178"/>
                    <a:lumOff val="-16732"/>
                  </a:schemeClr>
                </a:solidFill>
                <a:latin typeface="Arial"/>
                <a:ea typeface="Arial"/>
                <a:cs typeface="Arial"/>
                <a:sym typeface="Arial"/>
              </a:defRPr>
            </a:pPr>
            <a:r>
              <a:t>Stellen met en zonder miskraam verschillen in de ervaren stress. We vonden een gering interactie-effect tussen miskraam en tijd.</a:t>
            </a:r>
          </a:p>
          <a:p>
            <a:pPr algn="l" defTabSz="449580">
              <a:lnSpc>
                <a:spcPts val="4300"/>
              </a:lnSpc>
              <a:defRPr sz="2400">
                <a:solidFill>
                  <a:schemeClr val="accent4">
                    <a:hueOff val="46120"/>
                    <a:satOff val="4178"/>
                    <a:lumOff val="-16732"/>
                  </a:schemeClr>
                </a:solidFill>
                <a:latin typeface="Arial"/>
                <a:ea typeface="Arial"/>
                <a:cs typeface="Arial"/>
                <a:sym typeface="Arial"/>
              </a:defRPr>
            </a:pPr>
            <a:endParaRPr/>
          </a:p>
          <a:p>
            <a:pPr algn="l" defTabSz="449580">
              <a:lnSpc>
                <a:spcPts val="4300"/>
              </a:lnSpc>
              <a:defRPr sz="2400">
                <a:solidFill>
                  <a:schemeClr val="accent4">
                    <a:hueOff val="46120"/>
                    <a:satOff val="4178"/>
                    <a:lumOff val="-16732"/>
                  </a:schemeClr>
                </a:solidFill>
                <a:latin typeface="Arial"/>
                <a:ea typeface="Arial"/>
                <a:cs typeface="Arial"/>
                <a:sym typeface="Arial"/>
              </a:defRPr>
            </a:pPr>
            <a:r>
              <a:t>Tussen T1 en T2 zien we bij stellen met een eerdere miskraam een sterkere afname van stress dan bij stellen zonder miskraam. </a:t>
            </a:r>
          </a:p>
          <a:p>
            <a:pPr algn="l" defTabSz="449580">
              <a:lnSpc>
                <a:spcPts val="4300"/>
              </a:lnSpc>
              <a:defRPr sz="2400">
                <a:solidFill>
                  <a:schemeClr val="accent4">
                    <a:hueOff val="46120"/>
                    <a:satOff val="4178"/>
                    <a:lumOff val="-16732"/>
                  </a:schemeClr>
                </a:solidFill>
                <a:latin typeface="Arial"/>
                <a:ea typeface="Arial"/>
                <a:cs typeface="Arial"/>
                <a:sym typeface="Arial"/>
              </a:defRPr>
            </a:pPr>
            <a:r>
              <a:t>De afname tussen T1 en T2 is bovendien sterker dan tussen T2 en T3.</a:t>
            </a:r>
          </a:p>
          <a:p>
            <a:pPr algn="l" defTabSz="449580">
              <a:lnSpc>
                <a:spcPts val="4300"/>
              </a:lnSpc>
              <a:defRPr sz="2400">
                <a:solidFill>
                  <a:schemeClr val="accent4">
                    <a:hueOff val="46120"/>
                    <a:satOff val="4178"/>
                    <a:lumOff val="-16732"/>
                  </a:schemeClr>
                </a:solidFill>
                <a:latin typeface="Arial"/>
                <a:ea typeface="Arial"/>
                <a:cs typeface="Arial"/>
                <a:sym typeface="Arial"/>
              </a:defRPr>
            </a:pPr>
            <a:endParaRPr/>
          </a:p>
          <a:p>
            <a:pPr algn="l" defTabSz="449580">
              <a:defRPr sz="2400">
                <a:solidFill>
                  <a:schemeClr val="accent4">
                    <a:hueOff val="46120"/>
                    <a:satOff val="4178"/>
                    <a:lumOff val="-16732"/>
                  </a:schemeClr>
                </a:solidFill>
                <a:latin typeface="Arial"/>
                <a:ea typeface="Arial"/>
                <a:cs typeface="Arial"/>
                <a:sym typeface="Arial"/>
              </a:defRPr>
            </a:pPr>
            <a:r>
              <a:t>Voor zwangeren zijn de resultaten significant waar ze bij stellen marginaal zijn.</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293"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294" name="Shape 126"/>
          <p:cNvSpPr txBox="1">
            <a:spLocks noGrp="1"/>
          </p:cNvSpPr>
          <p:nvPr>
            <p:ph type="body" idx="1"/>
          </p:nvPr>
        </p:nvSpPr>
        <p:spPr>
          <a:xfrm>
            <a:off x="1054100" y="3577480"/>
            <a:ext cx="10464800" cy="5088337"/>
          </a:xfrm>
          <a:prstGeom prst="rect">
            <a:avLst/>
          </a:prstGeom>
        </p:spPr>
        <p:txBody>
          <a:bodyPr/>
          <a:lstStyle/>
          <a:p>
            <a:pPr algn="l" defTabSz="449580">
              <a:lnSpc>
                <a:spcPts val="4300"/>
              </a:lnSpc>
              <a:defRPr sz="2400">
                <a:solidFill>
                  <a:schemeClr val="accent4">
                    <a:hueOff val="46120"/>
                    <a:satOff val="4178"/>
                    <a:lumOff val="-16732"/>
                  </a:schemeClr>
                </a:solidFill>
                <a:latin typeface="Arial"/>
                <a:ea typeface="Arial"/>
                <a:cs typeface="Arial"/>
                <a:sym typeface="Arial"/>
              </a:defRPr>
            </a:pPr>
            <a:r>
              <a:t>Voor </a:t>
            </a:r>
            <a:r>
              <a:rPr b="1"/>
              <a:t>partners</a:t>
            </a:r>
            <a:r>
              <a:t> vinden we geen significant effect. Stress daalt ook niet over de tijd. En het effect van HZB op stress over tijd verschilt niet voor partners met en zonder een eerdere miskraam.</a:t>
            </a:r>
          </a:p>
          <a:p>
            <a:pPr algn="l" defTabSz="449580">
              <a:lnSpc>
                <a:spcPts val="4300"/>
              </a:lnSpc>
              <a:defRPr sz="2400">
                <a:solidFill>
                  <a:schemeClr val="accent4">
                    <a:hueOff val="46120"/>
                    <a:satOff val="4178"/>
                    <a:lumOff val="-16732"/>
                  </a:schemeClr>
                </a:solidFill>
                <a:latin typeface="Arial"/>
                <a:ea typeface="Arial"/>
                <a:cs typeface="Arial"/>
                <a:sym typeface="Arial"/>
              </a:defRPr>
            </a:pPr>
            <a:r>
              <a:t> </a:t>
            </a:r>
          </a:p>
          <a:p>
            <a:pPr algn="l" defTabSz="449580">
              <a:lnSpc>
                <a:spcPts val="4300"/>
              </a:lnSpc>
              <a:defRPr sz="2400">
                <a:solidFill>
                  <a:schemeClr val="accent4">
                    <a:hueOff val="46120"/>
                    <a:satOff val="4178"/>
                    <a:lumOff val="-16732"/>
                  </a:schemeClr>
                </a:solidFill>
                <a:latin typeface="Arial"/>
                <a:ea typeface="Arial"/>
                <a:cs typeface="Arial"/>
                <a:sym typeface="Arial"/>
              </a:defRPr>
            </a:pPr>
            <a:r>
              <a:t>Partners lijken minder stress te ervaren dan zwangeren. Maar de gemiddelden zijn niet te vergelijken: de vragen voor de zwangere en de partner waren verschillend.</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Afbeelding" descr="Afbeelding"/>
          <p:cNvPicPr>
            <a:picLocks noChangeAspect="1"/>
          </p:cNvPicPr>
          <p:nvPr/>
        </p:nvPicPr>
        <p:blipFill>
          <a:blip r:embed="rId2"/>
          <a:stretch>
            <a:fillRect/>
          </a:stretch>
        </p:blipFill>
        <p:spPr>
          <a:xfrm>
            <a:off x="471931" y="923396"/>
            <a:ext cx="12242801" cy="7345681"/>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Afbeelding" descr="Afbeelding"/>
          <p:cNvPicPr>
            <a:picLocks noChangeAspect="1"/>
          </p:cNvPicPr>
          <p:nvPr/>
        </p:nvPicPr>
        <p:blipFill>
          <a:blip r:embed="rId2"/>
          <a:stretch>
            <a:fillRect/>
          </a:stretch>
        </p:blipFill>
        <p:spPr>
          <a:xfrm>
            <a:off x="130147" y="852469"/>
            <a:ext cx="12265968" cy="7471607"/>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01"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02" name="Shape 126"/>
          <p:cNvSpPr txBox="1">
            <a:spLocks noGrp="1"/>
          </p:cNvSpPr>
          <p:nvPr>
            <p:ph type="body" idx="1"/>
          </p:nvPr>
        </p:nvSpPr>
        <p:spPr>
          <a:xfrm>
            <a:off x="1054100" y="3577480"/>
            <a:ext cx="10896601" cy="5088337"/>
          </a:xfrm>
          <a:prstGeom prst="rect">
            <a:avLst/>
          </a:prstGeom>
        </p:spPr>
        <p:txBody>
          <a:bodyPr/>
          <a:lstStyle/>
          <a:p>
            <a:pPr indent="457200" algn="l" defTabSz="449580">
              <a:lnSpc>
                <a:spcPct val="150000"/>
              </a:lnSpc>
              <a:defRPr sz="3600">
                <a:solidFill>
                  <a:schemeClr val="accent4">
                    <a:hueOff val="46120"/>
                    <a:satOff val="4178"/>
                    <a:lumOff val="-16732"/>
                  </a:schemeClr>
                </a:solidFill>
                <a:latin typeface="Arial"/>
                <a:ea typeface="Arial"/>
                <a:cs typeface="Arial"/>
                <a:sym typeface="Arial"/>
              </a:defRPr>
            </a:pPr>
            <a:r>
              <a:rPr b="1"/>
              <a:t>Stress</a:t>
            </a:r>
            <a:r>
              <a:t> </a:t>
            </a:r>
          </a:p>
          <a:p>
            <a:pPr lvl="2" indent="457200" algn="l" defTabSz="449580">
              <a:lnSpc>
                <a:spcPct val="150000"/>
              </a:lnSpc>
              <a:defRPr sz="3600">
                <a:solidFill>
                  <a:schemeClr val="accent4">
                    <a:hueOff val="46120"/>
                    <a:satOff val="4178"/>
                    <a:lumOff val="-16732"/>
                  </a:schemeClr>
                </a:solidFill>
                <a:latin typeface="Arial"/>
                <a:ea typeface="Arial"/>
                <a:cs typeface="Arial"/>
                <a:sym typeface="Arial"/>
              </a:defRPr>
            </a:pPr>
            <a:r>
              <a:t>complicaties</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05"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06" name="Shape 126"/>
          <p:cNvSpPr txBox="1">
            <a:spLocks noGrp="1"/>
          </p:cNvSpPr>
          <p:nvPr>
            <p:ph type="body" idx="1"/>
          </p:nvPr>
        </p:nvSpPr>
        <p:spPr>
          <a:xfrm>
            <a:off x="1041400" y="3577480"/>
            <a:ext cx="10464800" cy="5088337"/>
          </a:xfrm>
          <a:prstGeom prst="rect">
            <a:avLst/>
          </a:prstGeom>
        </p:spPr>
        <p:txBody>
          <a:bodyPr/>
          <a:lstStyle/>
          <a:p>
            <a:pPr indent="402336" algn="l" defTabSz="395630">
              <a:lnSpc>
                <a:spcPct val="150000"/>
              </a:lnSpc>
              <a:defRPr sz="2112" b="1">
                <a:solidFill>
                  <a:schemeClr val="accent4">
                    <a:hueOff val="46120"/>
                    <a:satOff val="4178"/>
                    <a:lumOff val="-16732"/>
                  </a:schemeClr>
                </a:solidFill>
                <a:latin typeface="Arial"/>
                <a:ea typeface="Arial"/>
                <a:cs typeface="Arial"/>
                <a:sym typeface="Arial"/>
              </a:defRPr>
            </a:pPr>
            <a:r>
              <a:t>Complicaties</a:t>
            </a:r>
          </a:p>
          <a:p>
            <a:pPr indent="402336" algn="l" defTabSz="395630">
              <a:lnSpc>
                <a:spcPct val="150000"/>
              </a:lnSpc>
              <a:defRPr sz="2112">
                <a:solidFill>
                  <a:schemeClr val="accent4">
                    <a:hueOff val="46120"/>
                    <a:satOff val="4178"/>
                    <a:lumOff val="-16732"/>
                  </a:schemeClr>
                </a:solidFill>
                <a:latin typeface="Arial"/>
                <a:ea typeface="Arial"/>
                <a:cs typeface="Arial"/>
                <a:sym typeface="Arial"/>
              </a:defRPr>
            </a:pPr>
            <a:r>
              <a:t>Herhaalde metingen (T1,T2,T3) lieten een significante interactie zien tussen </a:t>
            </a:r>
          </a:p>
          <a:p>
            <a:pPr indent="402336" algn="l" defTabSz="395630">
              <a:lnSpc>
                <a:spcPct val="150000"/>
              </a:lnSpc>
              <a:defRPr sz="2112">
                <a:solidFill>
                  <a:schemeClr val="accent4">
                    <a:hueOff val="46120"/>
                    <a:satOff val="4178"/>
                    <a:lumOff val="-16732"/>
                  </a:schemeClr>
                </a:solidFill>
                <a:latin typeface="Arial"/>
                <a:ea typeface="Arial"/>
                <a:cs typeface="Arial"/>
                <a:sym typeface="Arial"/>
              </a:defRPr>
            </a:pPr>
            <a:r>
              <a:t>complicaties en tijd op ervaren stress.</a:t>
            </a:r>
          </a:p>
          <a:p>
            <a:pPr indent="402336" algn="l" defTabSz="395630">
              <a:lnSpc>
                <a:spcPct val="150000"/>
              </a:lnSpc>
              <a:defRPr sz="2112">
                <a:solidFill>
                  <a:schemeClr val="accent4">
                    <a:hueOff val="46120"/>
                    <a:satOff val="4178"/>
                    <a:lumOff val="-16732"/>
                  </a:schemeClr>
                </a:solidFill>
                <a:latin typeface="Arial"/>
                <a:ea typeface="Arial"/>
                <a:cs typeface="Arial"/>
                <a:sym typeface="Arial"/>
              </a:defRPr>
            </a:pPr>
            <a:endParaRPr/>
          </a:p>
          <a:p>
            <a:pPr indent="402336" algn="l" defTabSz="395630">
              <a:lnSpc>
                <a:spcPct val="150000"/>
              </a:lnSpc>
              <a:defRPr sz="2112">
                <a:solidFill>
                  <a:schemeClr val="accent4">
                    <a:hueOff val="46120"/>
                    <a:satOff val="4178"/>
                    <a:lumOff val="-16732"/>
                  </a:schemeClr>
                </a:solidFill>
                <a:latin typeface="Arial"/>
                <a:ea typeface="Arial"/>
                <a:cs typeface="Arial"/>
                <a:sym typeface="Arial"/>
              </a:defRPr>
            </a:pPr>
            <a:r>
              <a:t>Stellen met eerdere complicaties hadden op T1 significant meer stress dan stellen </a:t>
            </a:r>
          </a:p>
          <a:p>
            <a:pPr indent="402336" algn="l" defTabSz="395630">
              <a:lnSpc>
                <a:spcPct val="150000"/>
              </a:lnSpc>
              <a:defRPr sz="2112">
                <a:solidFill>
                  <a:schemeClr val="accent4">
                    <a:hueOff val="46120"/>
                    <a:satOff val="4178"/>
                    <a:lumOff val="-16732"/>
                  </a:schemeClr>
                </a:solidFill>
                <a:latin typeface="Arial"/>
                <a:ea typeface="Arial"/>
                <a:cs typeface="Arial"/>
                <a:sym typeface="Arial"/>
              </a:defRPr>
            </a:pPr>
            <a:r>
              <a:t>zonder complicaties. Dit was niet zo op T2 of T3. </a:t>
            </a:r>
          </a:p>
          <a:p>
            <a:pPr indent="402336" algn="l" defTabSz="395630">
              <a:lnSpc>
                <a:spcPct val="150000"/>
              </a:lnSpc>
              <a:defRPr sz="2112">
                <a:solidFill>
                  <a:schemeClr val="accent4">
                    <a:hueOff val="46120"/>
                    <a:satOff val="4178"/>
                    <a:lumOff val="-16732"/>
                  </a:schemeClr>
                </a:solidFill>
                <a:latin typeface="Arial"/>
                <a:ea typeface="Arial"/>
                <a:cs typeface="Arial"/>
                <a:sym typeface="Arial"/>
              </a:defRPr>
            </a:pPr>
            <a:endParaRPr/>
          </a:p>
          <a:p>
            <a:pPr indent="402336" algn="l" defTabSz="395630">
              <a:lnSpc>
                <a:spcPct val="150000"/>
              </a:lnSpc>
              <a:defRPr sz="2112">
                <a:solidFill>
                  <a:schemeClr val="accent4">
                    <a:hueOff val="46120"/>
                    <a:satOff val="4178"/>
                    <a:lumOff val="-16732"/>
                  </a:schemeClr>
                </a:solidFill>
                <a:latin typeface="Arial"/>
                <a:ea typeface="Arial"/>
                <a:cs typeface="Arial"/>
                <a:sym typeface="Arial"/>
              </a:defRPr>
            </a:pPr>
            <a:r>
              <a:t>Er is een significante daling in stress voor stellen met complicaties van T1 naar T2. </a:t>
            </a:r>
          </a:p>
          <a:p>
            <a:pPr indent="402336" algn="l" defTabSz="395630">
              <a:lnSpc>
                <a:spcPct val="150000"/>
              </a:lnSpc>
              <a:defRPr sz="2112">
                <a:solidFill>
                  <a:schemeClr val="accent4">
                    <a:hueOff val="46120"/>
                    <a:satOff val="4178"/>
                    <a:lumOff val="-16732"/>
                  </a:schemeClr>
                </a:solidFill>
                <a:latin typeface="Arial"/>
                <a:ea typeface="Arial"/>
                <a:cs typeface="Arial"/>
                <a:sym typeface="Arial"/>
              </a:defRPr>
            </a:pPr>
            <a:r>
              <a:t>Deze daling is niet te zien voor mensen zonder complicaties.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145"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146" name="Shape 126"/>
          <p:cNvSpPr txBox="1">
            <a:spLocks noGrp="1"/>
          </p:cNvSpPr>
          <p:nvPr>
            <p:ph type="body" idx="1"/>
          </p:nvPr>
        </p:nvSpPr>
        <p:spPr>
          <a:xfrm>
            <a:off x="1054100" y="3577480"/>
            <a:ext cx="10464800" cy="5088337"/>
          </a:xfrm>
          <a:prstGeom prst="rect">
            <a:avLst/>
          </a:prstGeom>
        </p:spPr>
        <p:txBody>
          <a:bodyPr/>
          <a:lstStyle/>
          <a:p>
            <a:pPr algn="l">
              <a:defRPr b="1">
                <a:solidFill>
                  <a:schemeClr val="accent4">
                    <a:hueOff val="46120"/>
                    <a:satOff val="4178"/>
                    <a:lumOff val="-16732"/>
                  </a:schemeClr>
                </a:solidFill>
                <a:latin typeface="Arial"/>
                <a:ea typeface="Arial"/>
                <a:cs typeface="Arial"/>
                <a:sym typeface="Arial"/>
              </a:defRPr>
            </a:pPr>
            <a:r>
              <a:t>meetinstrument:</a:t>
            </a:r>
          </a:p>
          <a:p>
            <a:pPr algn="l">
              <a:defRPr>
                <a:solidFill>
                  <a:schemeClr val="accent4">
                    <a:hueOff val="46120"/>
                    <a:satOff val="4178"/>
                    <a:lumOff val="-16732"/>
                  </a:schemeClr>
                </a:solidFill>
                <a:latin typeface="Arial"/>
                <a:ea typeface="Arial"/>
                <a:cs typeface="Arial"/>
                <a:sym typeface="Arial"/>
              </a:defRPr>
            </a:pPr>
            <a:endParaRP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vragenlijst digitale dossier</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09"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10" name="Shape 126"/>
          <p:cNvSpPr txBox="1">
            <a:spLocks noGrp="1"/>
          </p:cNvSpPr>
          <p:nvPr>
            <p:ph type="body" idx="1"/>
          </p:nvPr>
        </p:nvSpPr>
        <p:spPr>
          <a:xfrm>
            <a:off x="1054100" y="3577480"/>
            <a:ext cx="10464800" cy="5088337"/>
          </a:xfrm>
          <a:prstGeom prst="rect">
            <a:avLst/>
          </a:prstGeom>
        </p:spPr>
        <p:txBody>
          <a:bodyPr/>
          <a:lstStyle/>
          <a:p>
            <a:pPr algn="l" defTabSz="440588">
              <a:lnSpc>
                <a:spcPct val="150000"/>
              </a:lnSpc>
              <a:defRPr sz="2352">
                <a:solidFill>
                  <a:schemeClr val="accent4">
                    <a:hueOff val="46120"/>
                    <a:satOff val="4178"/>
                    <a:lumOff val="-16732"/>
                  </a:schemeClr>
                </a:solidFill>
                <a:latin typeface="Arial"/>
                <a:ea typeface="Arial"/>
                <a:cs typeface="Arial"/>
                <a:sym typeface="Arial"/>
              </a:defRPr>
            </a:pPr>
            <a:r>
              <a:t>Op T1 hebben </a:t>
            </a:r>
            <a:r>
              <a:rPr b="1"/>
              <a:t>zwangeren en partners</a:t>
            </a:r>
            <a:r>
              <a:t> met een eerdere complicaties meer stress dan zwangeren en partners zonder een eerdere complicatie. Op T2 en T3 is er geen verschil tussen de groepen. </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endParaRPr/>
          </a:p>
          <a:p>
            <a:pPr algn="l" defTabSz="440588">
              <a:lnSpc>
                <a:spcPct val="150000"/>
              </a:lnSpc>
              <a:defRPr sz="2352">
                <a:solidFill>
                  <a:schemeClr val="accent4">
                    <a:hueOff val="46120"/>
                    <a:satOff val="4178"/>
                    <a:lumOff val="-16732"/>
                  </a:schemeClr>
                </a:solidFill>
                <a:latin typeface="Arial"/>
                <a:ea typeface="Arial"/>
                <a:cs typeface="Arial"/>
                <a:sym typeface="Arial"/>
              </a:defRPr>
            </a:pPr>
            <a:r>
              <a:t>Er is een significante daling in stress voor zwangeren met complicaties tussen T1 en T2. </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r>
              <a:t>Deze daling is niet te zien voor zwangeren zonder complicaties. </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r>
              <a:t>Voor partners met en zonder complicaties is er geen significante daling in stress.</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 name="Afbeelding" descr="Afbeelding"/>
          <p:cNvPicPr>
            <a:picLocks noChangeAspect="1"/>
          </p:cNvPicPr>
          <p:nvPr/>
        </p:nvPicPr>
        <p:blipFill>
          <a:blip r:embed="rId2"/>
          <a:stretch>
            <a:fillRect/>
          </a:stretch>
        </p:blipFill>
        <p:spPr>
          <a:xfrm>
            <a:off x="561404" y="2908105"/>
            <a:ext cx="12389992" cy="6477390"/>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 name="Afbeelding" descr="Afbeelding"/>
          <p:cNvPicPr>
            <a:picLocks noChangeAspect="1"/>
          </p:cNvPicPr>
          <p:nvPr/>
        </p:nvPicPr>
        <p:blipFill>
          <a:blip r:embed="rId2"/>
          <a:stretch>
            <a:fillRect/>
          </a:stretch>
        </p:blipFill>
        <p:spPr>
          <a:xfrm>
            <a:off x="0" y="975360"/>
            <a:ext cx="13004800" cy="7802881"/>
          </a:xfrm>
          <a:prstGeom prst="rect">
            <a:avLst/>
          </a:prstGeom>
          <a:ln w="12700">
            <a:miter lim="400000"/>
          </a:ln>
        </p:spPr>
      </p:pic>
      <p:pic>
        <p:nvPicPr>
          <p:cNvPr id="315" name="Afbeelding" descr="Afbeelding"/>
          <p:cNvPicPr>
            <a:picLocks noChangeAspect="1"/>
          </p:cNvPicPr>
          <p:nvPr/>
        </p:nvPicPr>
        <p:blipFill>
          <a:blip r:embed="rId3"/>
          <a:stretch>
            <a:fillRect/>
          </a:stretch>
        </p:blipFill>
        <p:spPr>
          <a:xfrm>
            <a:off x="127000" y="1041764"/>
            <a:ext cx="13004800" cy="7924072"/>
          </a:xfrm>
          <a:prstGeom prst="rect">
            <a:avLst/>
          </a:prstGeom>
          <a:ln w="12700">
            <a:miter lim="400000"/>
          </a:ln>
        </p:spPr>
      </p:pic>
      <p:pic>
        <p:nvPicPr>
          <p:cNvPr id="316" name="Afbeelding" descr="Afbeelding"/>
          <p:cNvPicPr>
            <a:picLocks noChangeAspect="1"/>
          </p:cNvPicPr>
          <p:nvPr/>
        </p:nvPicPr>
        <p:blipFill>
          <a:blip r:embed="rId4"/>
          <a:stretch>
            <a:fillRect/>
          </a:stretch>
        </p:blipFill>
        <p:spPr>
          <a:xfrm>
            <a:off x="254000" y="1508100"/>
            <a:ext cx="13004800" cy="7245400"/>
          </a:xfrm>
          <a:prstGeom prst="rect">
            <a:avLst/>
          </a:prstGeom>
          <a:ln w="12700">
            <a:miter lim="400000"/>
          </a:ln>
        </p:spPr>
      </p:pic>
      <p:pic>
        <p:nvPicPr>
          <p:cNvPr id="317" name="Afbeelding" descr="Afbeelding"/>
          <p:cNvPicPr>
            <a:picLocks noChangeAspect="1"/>
          </p:cNvPicPr>
          <p:nvPr/>
        </p:nvPicPr>
        <p:blipFill>
          <a:blip r:embed="rId5"/>
          <a:stretch>
            <a:fillRect/>
          </a:stretch>
        </p:blipFill>
        <p:spPr>
          <a:xfrm>
            <a:off x="381000" y="1658962"/>
            <a:ext cx="13004800" cy="7197676"/>
          </a:xfrm>
          <a:prstGeom prst="rect">
            <a:avLst/>
          </a:prstGeom>
          <a:ln w="12700">
            <a:miter lim="400000"/>
          </a:ln>
        </p:spPr>
      </p:pic>
      <p:pic>
        <p:nvPicPr>
          <p:cNvPr id="318" name="Afbeelding" descr="Afbeelding"/>
          <p:cNvPicPr>
            <a:picLocks noChangeAspect="1"/>
          </p:cNvPicPr>
          <p:nvPr/>
        </p:nvPicPr>
        <p:blipFill>
          <a:blip r:embed="rId6"/>
          <a:stretch>
            <a:fillRect/>
          </a:stretch>
        </p:blipFill>
        <p:spPr>
          <a:xfrm>
            <a:off x="508000" y="1483360"/>
            <a:ext cx="13004800" cy="7802881"/>
          </a:xfrm>
          <a:prstGeom prst="rect">
            <a:avLst/>
          </a:prstGeom>
          <a:ln w="12700">
            <a:miter lim="400000"/>
          </a:ln>
        </p:spPr>
      </p:pic>
      <p:pic>
        <p:nvPicPr>
          <p:cNvPr id="319" name="Afbeelding" descr="Afbeelding"/>
          <p:cNvPicPr>
            <a:picLocks noChangeAspect="1"/>
          </p:cNvPicPr>
          <p:nvPr/>
        </p:nvPicPr>
        <p:blipFill>
          <a:blip r:embed="rId7"/>
          <a:stretch>
            <a:fillRect/>
          </a:stretch>
        </p:blipFill>
        <p:spPr>
          <a:xfrm>
            <a:off x="635000" y="1610360"/>
            <a:ext cx="13004800" cy="7802881"/>
          </a:xfrm>
          <a:prstGeom prst="rect">
            <a:avLst/>
          </a:prstGeom>
          <a:ln w="12700">
            <a:miter lim="400000"/>
          </a:ln>
        </p:spPr>
      </p:pic>
      <p:pic>
        <p:nvPicPr>
          <p:cNvPr id="320" name="Afbeelding" descr="Afbeelding"/>
          <p:cNvPicPr>
            <a:picLocks noChangeAspect="1"/>
          </p:cNvPicPr>
          <p:nvPr/>
        </p:nvPicPr>
        <p:blipFill>
          <a:blip r:embed="rId8"/>
          <a:stretch>
            <a:fillRect/>
          </a:stretch>
        </p:blipFill>
        <p:spPr>
          <a:xfrm>
            <a:off x="762000" y="1737360"/>
            <a:ext cx="13004800" cy="7802881"/>
          </a:xfrm>
          <a:prstGeom prst="rect">
            <a:avLst/>
          </a:prstGeom>
          <a:ln w="12700">
            <a:miter lim="400000"/>
          </a:ln>
        </p:spPr>
      </p:pic>
      <p:pic>
        <p:nvPicPr>
          <p:cNvPr id="321" name="Afbeelding" descr="Afbeelding"/>
          <p:cNvPicPr>
            <a:picLocks noChangeAspect="1"/>
          </p:cNvPicPr>
          <p:nvPr/>
        </p:nvPicPr>
        <p:blipFill>
          <a:blip r:embed="rId9"/>
          <a:stretch>
            <a:fillRect/>
          </a:stretch>
        </p:blipFill>
        <p:spPr>
          <a:xfrm>
            <a:off x="889000" y="1970695"/>
            <a:ext cx="12242800" cy="7590210"/>
          </a:xfrm>
          <a:prstGeom prst="rect">
            <a:avLst/>
          </a:prstGeom>
          <a:ln w="12700">
            <a:miter lim="400000"/>
          </a:ln>
        </p:spPr>
      </p:pic>
      <p:pic>
        <p:nvPicPr>
          <p:cNvPr id="322" name="Afbeelding" descr="Afbeelding"/>
          <p:cNvPicPr>
            <a:picLocks noChangeAspect="1"/>
          </p:cNvPicPr>
          <p:nvPr/>
        </p:nvPicPr>
        <p:blipFill>
          <a:blip r:embed="rId10"/>
          <a:stretch>
            <a:fillRect/>
          </a:stretch>
        </p:blipFill>
        <p:spPr>
          <a:xfrm>
            <a:off x="635000" y="2143759"/>
            <a:ext cx="12496800" cy="7498082"/>
          </a:xfrm>
          <a:prstGeom prst="rect">
            <a:avLst/>
          </a:prstGeom>
          <a:ln w="12700">
            <a:miter lim="400000"/>
          </a:ln>
        </p:spPr>
      </p:pic>
      <p:pic>
        <p:nvPicPr>
          <p:cNvPr id="323" name="Afbeelding" descr="Afbeelding"/>
          <p:cNvPicPr>
            <a:picLocks noChangeAspect="1"/>
          </p:cNvPicPr>
          <p:nvPr/>
        </p:nvPicPr>
        <p:blipFill>
          <a:blip r:embed="rId11"/>
          <a:stretch>
            <a:fillRect/>
          </a:stretch>
        </p:blipFill>
        <p:spPr>
          <a:xfrm>
            <a:off x="508000" y="2270759"/>
            <a:ext cx="12496800" cy="7498082"/>
          </a:xfrm>
          <a:prstGeom prst="rect">
            <a:avLst/>
          </a:prstGeom>
          <a:ln w="12700">
            <a:miter lim="400000"/>
          </a:ln>
        </p:spPr>
      </p:pic>
      <p:pic>
        <p:nvPicPr>
          <p:cNvPr id="324" name="Afbeelding" descr="Afbeelding"/>
          <p:cNvPicPr>
            <a:picLocks noChangeAspect="1"/>
          </p:cNvPicPr>
          <p:nvPr/>
        </p:nvPicPr>
        <p:blipFill>
          <a:blip r:embed="rId12"/>
          <a:stretch>
            <a:fillRect/>
          </a:stretch>
        </p:blipFill>
        <p:spPr>
          <a:xfrm>
            <a:off x="381000" y="2365717"/>
            <a:ext cx="12603609" cy="7562166"/>
          </a:xfrm>
          <a:prstGeom prst="rect">
            <a:avLst/>
          </a:prstGeom>
          <a:ln w="12700">
            <a:miter lim="400000"/>
          </a:ln>
        </p:spPr>
      </p:pic>
      <p:pic>
        <p:nvPicPr>
          <p:cNvPr id="325" name="Afbeelding" descr="Afbeelding"/>
          <p:cNvPicPr>
            <a:picLocks noChangeAspect="1"/>
          </p:cNvPicPr>
          <p:nvPr/>
        </p:nvPicPr>
        <p:blipFill>
          <a:blip r:embed="rId13"/>
          <a:stretch>
            <a:fillRect/>
          </a:stretch>
        </p:blipFill>
        <p:spPr>
          <a:xfrm>
            <a:off x="670338" y="2372360"/>
            <a:ext cx="12278933" cy="7367360"/>
          </a:xfrm>
          <a:prstGeom prst="rect">
            <a:avLst/>
          </a:prstGeom>
          <a:ln w="12700">
            <a:miter lim="400000"/>
          </a:ln>
        </p:spPr>
      </p:pic>
      <p:pic>
        <p:nvPicPr>
          <p:cNvPr id="326" name="Afbeelding" descr="Afbeelding"/>
          <p:cNvPicPr>
            <a:picLocks noChangeAspect="1"/>
          </p:cNvPicPr>
          <p:nvPr/>
        </p:nvPicPr>
        <p:blipFill>
          <a:blip r:embed="rId14"/>
          <a:stretch>
            <a:fillRect/>
          </a:stretch>
        </p:blipFill>
        <p:spPr>
          <a:xfrm>
            <a:off x="830948" y="2430973"/>
            <a:ext cx="12211713" cy="7327028"/>
          </a:xfrm>
          <a:prstGeom prst="rect">
            <a:avLst/>
          </a:prstGeom>
          <a:ln w="12700">
            <a:miter lim="400000"/>
          </a:ln>
        </p:spPr>
      </p:pic>
      <p:pic>
        <p:nvPicPr>
          <p:cNvPr id="327" name="Afbeelding" descr="Afbeelding"/>
          <p:cNvPicPr>
            <a:picLocks noChangeAspect="1"/>
          </p:cNvPicPr>
          <p:nvPr/>
        </p:nvPicPr>
        <p:blipFill>
          <a:blip r:embed="rId15"/>
          <a:stretch>
            <a:fillRect/>
          </a:stretch>
        </p:blipFill>
        <p:spPr>
          <a:xfrm>
            <a:off x="897549" y="2320046"/>
            <a:ext cx="12332511" cy="7399508"/>
          </a:xfrm>
          <a:prstGeom prst="rect">
            <a:avLst/>
          </a:prstGeom>
          <a:ln w="12700">
            <a:miter lim="400000"/>
          </a:ln>
        </p:spPr>
      </p:pic>
      <p:pic>
        <p:nvPicPr>
          <p:cNvPr id="328" name="Afbeelding" descr="Afbeelding"/>
          <p:cNvPicPr>
            <a:picLocks noChangeAspect="1"/>
          </p:cNvPicPr>
          <p:nvPr/>
        </p:nvPicPr>
        <p:blipFill>
          <a:blip r:embed="rId16"/>
          <a:stretch>
            <a:fillRect/>
          </a:stretch>
        </p:blipFill>
        <p:spPr>
          <a:xfrm>
            <a:off x="942404" y="2397760"/>
            <a:ext cx="11988801" cy="7193281"/>
          </a:xfrm>
          <a:prstGeom prst="rect">
            <a:avLst/>
          </a:prstGeom>
          <a:ln w="12700">
            <a:miter lim="400000"/>
          </a:ln>
        </p:spPr>
      </p:pic>
      <p:pic>
        <p:nvPicPr>
          <p:cNvPr id="329" name="Afbeelding" descr="Afbeelding"/>
          <p:cNvPicPr>
            <a:picLocks noChangeAspect="1"/>
          </p:cNvPicPr>
          <p:nvPr/>
        </p:nvPicPr>
        <p:blipFill>
          <a:blip r:embed="rId17"/>
          <a:stretch>
            <a:fillRect/>
          </a:stretch>
        </p:blipFill>
        <p:spPr>
          <a:xfrm>
            <a:off x="561404" y="2882706"/>
            <a:ext cx="12389992" cy="6477389"/>
          </a:xfrm>
          <a:prstGeom prst="rect">
            <a:avLst/>
          </a:prstGeom>
          <a:ln w="12700">
            <a:miter lim="400000"/>
          </a:ln>
        </p:spPr>
      </p:pic>
      <p:pic>
        <p:nvPicPr>
          <p:cNvPr id="330" name="Afbeelding" descr="Afbeelding"/>
          <p:cNvPicPr>
            <a:picLocks noChangeAspect="1"/>
          </p:cNvPicPr>
          <p:nvPr/>
        </p:nvPicPr>
        <p:blipFill>
          <a:blip r:embed="rId18"/>
          <a:stretch>
            <a:fillRect/>
          </a:stretch>
        </p:blipFill>
        <p:spPr>
          <a:xfrm>
            <a:off x="748352" y="2326844"/>
            <a:ext cx="11868905" cy="7385912"/>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33"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34" name="Shape 126"/>
          <p:cNvSpPr txBox="1">
            <a:spLocks noGrp="1"/>
          </p:cNvSpPr>
          <p:nvPr>
            <p:ph type="body" idx="1"/>
          </p:nvPr>
        </p:nvSpPr>
        <p:spPr>
          <a:xfrm>
            <a:off x="1054100" y="3577480"/>
            <a:ext cx="10896601" cy="5088337"/>
          </a:xfrm>
          <a:prstGeom prst="rect">
            <a:avLst/>
          </a:prstGeom>
        </p:spPr>
        <p:txBody>
          <a:bodyPr/>
          <a:lstStyle/>
          <a:p>
            <a:pPr indent="457200" algn="l" defTabSz="449580">
              <a:lnSpc>
                <a:spcPct val="150000"/>
              </a:lnSpc>
              <a:defRPr sz="3600">
                <a:solidFill>
                  <a:schemeClr val="accent4">
                    <a:hueOff val="46120"/>
                    <a:satOff val="4178"/>
                    <a:lumOff val="-16732"/>
                  </a:schemeClr>
                </a:solidFill>
                <a:latin typeface="Arial"/>
                <a:ea typeface="Arial"/>
                <a:cs typeface="Arial"/>
                <a:sym typeface="Arial"/>
              </a:defRPr>
            </a:pPr>
            <a:r>
              <a:rPr b="1"/>
              <a:t>Stress</a:t>
            </a:r>
            <a:r>
              <a:t> </a:t>
            </a:r>
          </a:p>
          <a:p>
            <a:pPr lvl="2" indent="457200" algn="l" defTabSz="449580">
              <a:lnSpc>
                <a:spcPct val="150000"/>
              </a:lnSpc>
              <a:defRPr sz="3600">
                <a:solidFill>
                  <a:schemeClr val="accent4">
                    <a:hueOff val="46120"/>
                    <a:satOff val="4178"/>
                    <a:lumOff val="-16732"/>
                  </a:schemeClr>
                </a:solidFill>
                <a:latin typeface="Arial"/>
                <a:ea typeface="Arial"/>
                <a:cs typeface="Arial"/>
                <a:sym typeface="Arial"/>
              </a:defRPr>
            </a:pPr>
            <a:r>
              <a:t>eerste kindje</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37"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38" name="Shape 126"/>
          <p:cNvSpPr txBox="1">
            <a:spLocks noGrp="1"/>
          </p:cNvSpPr>
          <p:nvPr>
            <p:ph type="body" idx="1"/>
          </p:nvPr>
        </p:nvSpPr>
        <p:spPr>
          <a:xfrm>
            <a:off x="1054100" y="3590180"/>
            <a:ext cx="10464800" cy="5088337"/>
          </a:xfrm>
          <a:prstGeom prst="rect">
            <a:avLst/>
          </a:prstGeom>
        </p:spPr>
        <p:txBody>
          <a:bodyPr/>
          <a:lstStyle/>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Herhaalde metingen (T1, T2, T3) lieten een significant effect van eerste</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kindje zien. Mensen voor wie dit hun eerste kindje was hadden minder </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stress op alle tijdstippen dan mensen voor wie dit niet hun eerste kindje </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was. </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Er is geen significant verschil in daling van stress over tijd (dus tussen </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T1 en T2 en T2 en T3) wanneer we apart kijken naar de groep voor wie </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dit hun eerste kindje was en de groep voor wie dit niet hun eerste kindje </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was.</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0"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41"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42" name="Shape 126"/>
          <p:cNvSpPr txBox="1">
            <a:spLocks noGrp="1"/>
          </p:cNvSpPr>
          <p:nvPr>
            <p:ph type="body" idx="1"/>
          </p:nvPr>
        </p:nvSpPr>
        <p:spPr>
          <a:xfrm>
            <a:off x="1079500" y="3463180"/>
            <a:ext cx="10464800" cy="5088337"/>
          </a:xfrm>
          <a:prstGeom prst="rect">
            <a:avLst/>
          </a:prstGeom>
        </p:spPr>
        <p:txBody>
          <a:bodyPr/>
          <a:lstStyle/>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rPr b="1"/>
              <a:t>Zwangeren</a:t>
            </a:r>
            <a:r>
              <a:t> voor wie dit hun eerste kindje was hadden marginaal minder </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stress op alle tijdstippen dan zwangeren voor wie dit niet hun </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eerste kindje was. </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Er was geen significant verschil in daling van stress wanneer we apart </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naar de groep kijken voor wie dit hun eerste kindje was en de groep voor </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wie dit niet hun eerste kindje was. </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45"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46" name="Shape 126"/>
          <p:cNvSpPr txBox="1">
            <a:spLocks noGrp="1"/>
          </p:cNvSpPr>
          <p:nvPr>
            <p:ph type="body" idx="1"/>
          </p:nvPr>
        </p:nvSpPr>
        <p:spPr>
          <a:xfrm>
            <a:off x="1054100" y="3577480"/>
            <a:ext cx="10464800" cy="5530158"/>
          </a:xfrm>
          <a:prstGeom prst="rect">
            <a:avLst/>
          </a:prstGeom>
        </p:spPr>
        <p:txBody>
          <a:bodyPr/>
          <a:lstStyle/>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rPr b="1"/>
              <a:t>Partners</a:t>
            </a:r>
            <a:r>
              <a:t> voor wie dit hun eerste kindje was hadden marginaal minder </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stress op alle tijdstippen dan partners voor wie dit niet hun </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eerste kindje was. </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Er was geen significant verschil in daling van stress over tijd wanneer we</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apart naar de groep kijken voor wie dit hun eerste kindje was en de</a:t>
            </a:r>
          </a:p>
          <a:p>
            <a:pPr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groep voor wie dit niet hun eerste kindje was. </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 name="Afbeelding" descr="Afbeelding"/>
          <p:cNvPicPr>
            <a:picLocks noChangeAspect="1"/>
          </p:cNvPicPr>
          <p:nvPr/>
        </p:nvPicPr>
        <p:blipFill>
          <a:blip r:embed="rId2"/>
          <a:stretch>
            <a:fillRect/>
          </a:stretch>
        </p:blipFill>
        <p:spPr>
          <a:xfrm>
            <a:off x="176090" y="943266"/>
            <a:ext cx="11972029" cy="7867068"/>
          </a:xfrm>
          <a:prstGeom prst="rect">
            <a:avLst/>
          </a:prstGeom>
          <a:ln w="12700">
            <a:miter lim="400000"/>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 name="Afbeelding" descr="Afbeelding"/>
          <p:cNvPicPr>
            <a:picLocks noChangeAspect="1"/>
          </p:cNvPicPr>
          <p:nvPr/>
        </p:nvPicPr>
        <p:blipFill>
          <a:blip r:embed="rId2"/>
          <a:stretch>
            <a:fillRect/>
          </a:stretch>
        </p:blipFill>
        <p:spPr>
          <a:xfrm>
            <a:off x="0" y="813832"/>
            <a:ext cx="13004800" cy="7802881"/>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53"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54" name="Shape 126"/>
          <p:cNvSpPr txBox="1">
            <a:spLocks noGrp="1"/>
          </p:cNvSpPr>
          <p:nvPr>
            <p:ph type="body" idx="1"/>
          </p:nvPr>
        </p:nvSpPr>
        <p:spPr>
          <a:xfrm>
            <a:off x="1054100" y="3577480"/>
            <a:ext cx="10896601" cy="5088337"/>
          </a:xfrm>
          <a:prstGeom prst="rect">
            <a:avLst/>
          </a:prstGeom>
        </p:spPr>
        <p:txBody>
          <a:bodyPr/>
          <a:lstStyle>
            <a:lvl1pPr algn="l" defTabSz="449580">
              <a:lnSpc>
                <a:spcPct val="150000"/>
              </a:lnSpc>
              <a:defRPr sz="2400" b="1">
                <a:solidFill>
                  <a:schemeClr val="accent4">
                    <a:hueOff val="46120"/>
                    <a:satOff val="4178"/>
                    <a:lumOff val="-16732"/>
                  </a:schemeClr>
                </a:solidFill>
                <a:latin typeface="Arial"/>
                <a:ea typeface="Arial"/>
                <a:cs typeface="Arial"/>
                <a:sym typeface="Arial"/>
              </a:defRPr>
            </a:lvl1pPr>
          </a:lstStyle>
          <a:p>
            <a:r>
              <a:t>CONCLUSIES: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149"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150" name="Shape 126"/>
          <p:cNvSpPr txBox="1">
            <a:spLocks noGrp="1"/>
          </p:cNvSpPr>
          <p:nvPr>
            <p:ph type="body" idx="1"/>
          </p:nvPr>
        </p:nvSpPr>
        <p:spPr>
          <a:xfrm>
            <a:off x="1054100" y="3577480"/>
            <a:ext cx="10464800" cy="5088337"/>
          </a:xfrm>
          <a:prstGeom prst="rect">
            <a:avLst/>
          </a:prstGeom>
        </p:spPr>
        <p:txBody>
          <a:bodyPr/>
          <a:lstStyle/>
          <a:p>
            <a:pPr algn="l">
              <a:defRPr b="1">
                <a:solidFill>
                  <a:schemeClr val="accent4">
                    <a:hueOff val="46120"/>
                    <a:satOff val="4178"/>
                    <a:lumOff val="-16732"/>
                  </a:schemeClr>
                </a:solidFill>
                <a:latin typeface="Arial"/>
                <a:ea typeface="Arial"/>
                <a:cs typeface="Arial"/>
                <a:sym typeface="Arial"/>
              </a:defRPr>
            </a:pPr>
            <a:r>
              <a:t>onderzoek items:</a:t>
            </a:r>
          </a:p>
          <a:p>
            <a:pPr algn="l">
              <a:defRPr>
                <a:solidFill>
                  <a:schemeClr val="accent4">
                    <a:hueOff val="46120"/>
                    <a:satOff val="4178"/>
                    <a:lumOff val="-16732"/>
                  </a:schemeClr>
                </a:solidFill>
                <a:latin typeface="Arial"/>
                <a:ea typeface="Arial"/>
                <a:cs typeface="Arial"/>
                <a:sym typeface="Arial"/>
              </a:defRPr>
            </a:pPr>
            <a:endParaRP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Sociale status (3 vragen)</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Historie (5 vragen)</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Affectief contact (14 vragen + ontwikkeling in 3-meetmomenten)</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Stress (9 vragen + ontwikkeling in 3-meetmomenten)</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57"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58" name="Shape 126"/>
          <p:cNvSpPr txBox="1">
            <a:spLocks noGrp="1"/>
          </p:cNvSpPr>
          <p:nvPr>
            <p:ph type="body" idx="1"/>
          </p:nvPr>
        </p:nvSpPr>
        <p:spPr>
          <a:xfrm>
            <a:off x="1054100" y="3577480"/>
            <a:ext cx="10896601" cy="5088337"/>
          </a:xfrm>
          <a:prstGeom prst="rect">
            <a:avLst/>
          </a:prstGeom>
        </p:spPr>
        <p:txBody>
          <a:bodyPr/>
          <a:lstStyle/>
          <a:p>
            <a:pPr algn="l" defTabSz="449580">
              <a:lnSpc>
                <a:spcPct val="150000"/>
              </a:lnSpc>
              <a:defRPr sz="2400">
                <a:solidFill>
                  <a:schemeClr val="accent4">
                    <a:hueOff val="46120"/>
                    <a:satOff val="4178"/>
                    <a:lumOff val="-16732"/>
                  </a:schemeClr>
                </a:solidFill>
                <a:latin typeface="Arial"/>
                <a:ea typeface="Arial"/>
                <a:cs typeface="Arial"/>
                <a:sym typeface="Arial"/>
              </a:defRPr>
            </a:pPr>
            <a:r>
              <a:rPr b="1"/>
              <a:t>Hypothesen</a:t>
            </a:r>
            <a:r>
              <a:t>:</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H1: Haptonomische zwangerschapsbegeleiding leidt tot een toename in</a:t>
            </a:r>
          </a:p>
          <a:p>
            <a:pPr lvl="2"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 affectief contact tussen zwangere, partner en kind tijdens de zwangerschap. </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H2: Haptonomische zwangerschapsbegeleiding leidt tot een afname van stress</a:t>
            </a:r>
          </a:p>
          <a:p>
            <a:pPr lvl="2"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 van de zwangere en haar partner tijdens de zwangerschap. </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61"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62" name="Shape 126"/>
          <p:cNvSpPr txBox="1">
            <a:spLocks noGrp="1"/>
          </p:cNvSpPr>
          <p:nvPr>
            <p:ph type="body" idx="1"/>
          </p:nvPr>
        </p:nvSpPr>
        <p:spPr>
          <a:xfrm>
            <a:off x="1054100" y="3577480"/>
            <a:ext cx="10896601" cy="5088337"/>
          </a:xfrm>
          <a:prstGeom prst="rect">
            <a:avLst/>
          </a:prstGeom>
        </p:spPr>
        <p:txBody>
          <a:bodyPr/>
          <a:lstStyle/>
          <a:p>
            <a:pPr algn="l" defTabSz="449580">
              <a:lnSpc>
                <a:spcPct val="150000"/>
              </a:lnSpc>
              <a:defRPr sz="2400">
                <a:solidFill>
                  <a:schemeClr val="accent4">
                    <a:hueOff val="46120"/>
                    <a:satOff val="4178"/>
                    <a:lumOff val="-16732"/>
                  </a:schemeClr>
                </a:solidFill>
                <a:latin typeface="Arial"/>
                <a:ea typeface="Arial"/>
                <a:cs typeface="Arial"/>
                <a:sym typeface="Arial"/>
              </a:defRPr>
            </a:pPr>
            <a:r>
              <a:rPr b="1"/>
              <a:t>Hypothesen</a:t>
            </a:r>
            <a:r>
              <a:t>:</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H1: Haptonomische zwangerschapsbegeleiding leidt tot een toename in</a:t>
            </a:r>
          </a:p>
          <a:p>
            <a:pPr lvl="2"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 affectief contact tussen zwangere, partner en kind tijdens de zwangerschap. </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b="1">
                <a:solidFill>
                  <a:schemeClr val="accent4">
                    <a:hueOff val="46120"/>
                    <a:satOff val="4178"/>
                    <a:lumOff val="-16732"/>
                  </a:schemeClr>
                </a:solidFill>
                <a:latin typeface="Arial"/>
                <a:ea typeface="Arial"/>
                <a:cs typeface="Arial"/>
                <a:sym typeface="Arial"/>
              </a:defRPr>
            </a:pPr>
            <a:r>
              <a:t>conclusie:</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H1 is waar.</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4"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65"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66" name="Shape 126"/>
          <p:cNvSpPr txBox="1">
            <a:spLocks noGrp="1"/>
          </p:cNvSpPr>
          <p:nvPr>
            <p:ph type="body" idx="1"/>
          </p:nvPr>
        </p:nvSpPr>
        <p:spPr>
          <a:xfrm>
            <a:off x="1054099" y="3590180"/>
            <a:ext cx="10896602" cy="5088337"/>
          </a:xfrm>
          <a:prstGeom prst="rect">
            <a:avLst/>
          </a:prstGeom>
        </p:spPr>
        <p:txBody>
          <a:bodyPr/>
          <a:lstStyle/>
          <a:p>
            <a:pPr algn="l" defTabSz="449580">
              <a:lnSpc>
                <a:spcPct val="150000"/>
              </a:lnSpc>
              <a:defRPr sz="2400">
                <a:solidFill>
                  <a:schemeClr val="accent4">
                    <a:hueOff val="46120"/>
                    <a:satOff val="4178"/>
                    <a:lumOff val="-16732"/>
                  </a:schemeClr>
                </a:solidFill>
                <a:latin typeface="Arial"/>
                <a:ea typeface="Arial"/>
                <a:cs typeface="Arial"/>
                <a:sym typeface="Arial"/>
              </a:defRPr>
            </a:pPr>
            <a:r>
              <a:rPr b="1"/>
              <a:t>Hypothesen</a:t>
            </a:r>
            <a:r>
              <a:t>:</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H2: Haptonomische zwangerschapsbegeleiding leidt tot een afname van stress</a:t>
            </a:r>
          </a:p>
          <a:p>
            <a:pPr lvl="2" indent="457200" algn="l" defTabSz="449580">
              <a:lnSpc>
                <a:spcPct val="150000"/>
              </a:lnSpc>
              <a:defRPr sz="2400">
                <a:solidFill>
                  <a:schemeClr val="accent4">
                    <a:hueOff val="46120"/>
                    <a:satOff val="4178"/>
                    <a:lumOff val="-16732"/>
                  </a:schemeClr>
                </a:solidFill>
                <a:latin typeface="Arial"/>
                <a:ea typeface="Arial"/>
                <a:cs typeface="Arial"/>
                <a:sym typeface="Arial"/>
              </a:defRPr>
            </a:pPr>
            <a:r>
              <a:t> van de zwangere en haar partner tijdens de zwangerschap. </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b="1">
                <a:solidFill>
                  <a:schemeClr val="accent4">
                    <a:hueOff val="46120"/>
                    <a:satOff val="4178"/>
                    <a:lumOff val="-16732"/>
                  </a:schemeClr>
                </a:solidFill>
                <a:latin typeface="Arial"/>
                <a:ea typeface="Arial"/>
                <a:cs typeface="Arial"/>
                <a:sym typeface="Arial"/>
              </a:defRPr>
            </a:pPr>
            <a:r>
              <a:t>conclusie:</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is niet waar.</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H2 is wel waar voor de zwangeren, niet voor de partners.</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69"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70" name="Shape 126"/>
          <p:cNvSpPr txBox="1">
            <a:spLocks noGrp="1"/>
          </p:cNvSpPr>
          <p:nvPr>
            <p:ph type="body" idx="1"/>
          </p:nvPr>
        </p:nvSpPr>
        <p:spPr>
          <a:xfrm>
            <a:off x="1054100" y="3552080"/>
            <a:ext cx="10896601" cy="5088337"/>
          </a:xfrm>
          <a:prstGeom prst="rect">
            <a:avLst/>
          </a:prstGeom>
        </p:spPr>
        <p:txBody>
          <a:bodyPr/>
          <a:lstStyle/>
          <a:p>
            <a:pPr algn="l" defTabSz="440588">
              <a:lnSpc>
                <a:spcPct val="150000"/>
              </a:lnSpc>
              <a:defRPr sz="2352" b="1">
                <a:solidFill>
                  <a:schemeClr val="accent4">
                    <a:hueOff val="46120"/>
                    <a:satOff val="4178"/>
                    <a:lumOff val="-16732"/>
                  </a:schemeClr>
                </a:solidFill>
                <a:latin typeface="Arial"/>
                <a:ea typeface="Arial"/>
                <a:cs typeface="Arial"/>
                <a:sym typeface="Arial"/>
              </a:defRPr>
            </a:pPr>
            <a:r>
              <a:t>Werkt de begeleiding beter in bepaalde gevallen?</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r>
              <a:t>Is er bij een </a:t>
            </a:r>
            <a:r>
              <a:rPr b="1"/>
              <a:t>eerdere miskraam</a:t>
            </a:r>
            <a:r>
              <a:t> meer toename van affectief contact dan wanneer daar geen sprake van is?</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endParaRPr/>
          </a:p>
          <a:p>
            <a:pPr algn="l" defTabSz="440588">
              <a:lnSpc>
                <a:spcPct val="150000"/>
              </a:lnSpc>
              <a:defRPr sz="2352">
                <a:solidFill>
                  <a:schemeClr val="accent4">
                    <a:hueOff val="46120"/>
                    <a:satOff val="4178"/>
                    <a:lumOff val="-16732"/>
                  </a:schemeClr>
                </a:solidFill>
                <a:latin typeface="Arial"/>
                <a:ea typeface="Arial"/>
                <a:cs typeface="Arial"/>
                <a:sym typeface="Arial"/>
              </a:defRPr>
            </a:pPr>
            <a:r>
              <a:t>Hypothese:</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r>
              <a:t>H1: Bij een eerdere miskraam is er meer toename van het affectieve contact.</a:t>
            </a:r>
          </a:p>
          <a:p>
            <a:pPr algn="l" defTabSz="440588">
              <a:lnSpc>
                <a:spcPct val="150000"/>
              </a:lnSpc>
              <a:defRPr sz="2352" b="1">
                <a:solidFill>
                  <a:schemeClr val="accent4">
                    <a:hueOff val="46120"/>
                    <a:satOff val="4178"/>
                    <a:lumOff val="-16732"/>
                  </a:schemeClr>
                </a:solidFill>
                <a:latin typeface="Arial"/>
                <a:ea typeface="Arial"/>
                <a:cs typeface="Arial"/>
                <a:sym typeface="Arial"/>
              </a:defRPr>
            </a:pPr>
            <a:endParaRPr/>
          </a:p>
          <a:p>
            <a:pPr algn="l" defTabSz="440588">
              <a:lnSpc>
                <a:spcPct val="150000"/>
              </a:lnSpc>
              <a:defRPr sz="2352" b="1">
                <a:solidFill>
                  <a:schemeClr val="accent4">
                    <a:hueOff val="46120"/>
                    <a:satOff val="4178"/>
                    <a:lumOff val="-16732"/>
                  </a:schemeClr>
                </a:solidFill>
                <a:latin typeface="Arial"/>
                <a:ea typeface="Arial"/>
                <a:cs typeface="Arial"/>
                <a:sym typeface="Arial"/>
              </a:defRPr>
            </a:pPr>
            <a:r>
              <a:t>conclusie:</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r>
              <a:t>H1 is waar.</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73"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74" name="Shape 126"/>
          <p:cNvSpPr txBox="1">
            <a:spLocks noGrp="1"/>
          </p:cNvSpPr>
          <p:nvPr>
            <p:ph type="body" idx="1"/>
          </p:nvPr>
        </p:nvSpPr>
        <p:spPr>
          <a:xfrm>
            <a:off x="1054099" y="3539380"/>
            <a:ext cx="10896602" cy="5088337"/>
          </a:xfrm>
          <a:prstGeom prst="rect">
            <a:avLst/>
          </a:prstGeom>
        </p:spPr>
        <p:txBody>
          <a:bodyPr/>
          <a:lstStyle/>
          <a:p>
            <a:pPr algn="l" defTabSz="449580">
              <a:lnSpc>
                <a:spcPct val="150000"/>
              </a:lnSpc>
              <a:defRPr sz="2400" b="1">
                <a:solidFill>
                  <a:schemeClr val="accent4">
                    <a:hueOff val="46120"/>
                    <a:satOff val="4178"/>
                    <a:lumOff val="-16732"/>
                  </a:schemeClr>
                </a:solidFill>
                <a:latin typeface="Arial"/>
                <a:ea typeface="Arial"/>
                <a:cs typeface="Arial"/>
                <a:sym typeface="Arial"/>
              </a:defRPr>
            </a:pPr>
            <a:r>
              <a:t>Werkt de begeleiding beter in bepaalde gevallen?</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Is er bij </a:t>
            </a:r>
            <a:r>
              <a:rPr b="1"/>
              <a:t>complicaties</a:t>
            </a:r>
            <a:r>
              <a:t> meer toename van affectief contact dan wanneer daar geen sprake van is?</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Hypothese:</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H2: Bij complicaties is er meer toename van het affectieve contact.</a:t>
            </a:r>
          </a:p>
          <a:p>
            <a:pPr algn="l" defTabSz="449580">
              <a:lnSpc>
                <a:spcPct val="150000"/>
              </a:lnSpc>
              <a:defRPr sz="2400" b="1">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b="1">
                <a:solidFill>
                  <a:schemeClr val="accent4">
                    <a:hueOff val="46120"/>
                    <a:satOff val="4178"/>
                    <a:lumOff val="-16732"/>
                  </a:schemeClr>
                </a:solidFill>
                <a:latin typeface="Arial"/>
                <a:ea typeface="Arial"/>
                <a:cs typeface="Arial"/>
                <a:sym typeface="Arial"/>
              </a:defRPr>
            </a:pPr>
            <a:r>
              <a:t>conclusie:</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H2 is niet waar.</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77"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78" name="Shape 126"/>
          <p:cNvSpPr txBox="1">
            <a:spLocks noGrp="1"/>
          </p:cNvSpPr>
          <p:nvPr>
            <p:ph type="body" idx="1"/>
          </p:nvPr>
        </p:nvSpPr>
        <p:spPr>
          <a:xfrm>
            <a:off x="1054099" y="3513980"/>
            <a:ext cx="10896602" cy="5088337"/>
          </a:xfrm>
          <a:prstGeom prst="rect">
            <a:avLst/>
          </a:prstGeom>
        </p:spPr>
        <p:txBody>
          <a:bodyPr/>
          <a:lstStyle/>
          <a:p>
            <a:pPr algn="l" defTabSz="449580">
              <a:lnSpc>
                <a:spcPct val="150000"/>
              </a:lnSpc>
              <a:defRPr sz="2400" b="1">
                <a:solidFill>
                  <a:schemeClr val="accent4">
                    <a:hueOff val="46120"/>
                    <a:satOff val="4178"/>
                    <a:lumOff val="-16732"/>
                  </a:schemeClr>
                </a:solidFill>
                <a:latin typeface="Arial"/>
                <a:ea typeface="Arial"/>
                <a:cs typeface="Arial"/>
                <a:sym typeface="Arial"/>
              </a:defRPr>
            </a:pPr>
            <a:r>
              <a:t>Werkt de begeleiding beter in bepaalde gevallen?</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Is er bij een </a:t>
            </a:r>
            <a:r>
              <a:rPr b="1"/>
              <a:t>eerste kindje</a:t>
            </a:r>
            <a:r>
              <a:t> meer toename van affectief contact?</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Hypothese:</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H3: Bij een eerste kindje is er meer toename van het affectieve contact.</a:t>
            </a:r>
          </a:p>
          <a:p>
            <a:pPr algn="l" defTabSz="449580">
              <a:lnSpc>
                <a:spcPct val="150000"/>
              </a:lnSpc>
              <a:defRPr sz="2400" b="1">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b="1">
                <a:solidFill>
                  <a:schemeClr val="accent4">
                    <a:hueOff val="46120"/>
                    <a:satOff val="4178"/>
                    <a:lumOff val="-16732"/>
                  </a:schemeClr>
                </a:solidFill>
                <a:latin typeface="Arial"/>
                <a:ea typeface="Arial"/>
                <a:cs typeface="Arial"/>
                <a:sym typeface="Arial"/>
              </a:defRPr>
            </a:pPr>
            <a:r>
              <a:t>conclusie:</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H3 is niet waar.</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81"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82" name="Shape 126"/>
          <p:cNvSpPr txBox="1">
            <a:spLocks noGrp="1"/>
          </p:cNvSpPr>
          <p:nvPr>
            <p:ph type="body" idx="1"/>
          </p:nvPr>
        </p:nvSpPr>
        <p:spPr>
          <a:xfrm>
            <a:off x="1054100" y="3552080"/>
            <a:ext cx="10896601" cy="5088337"/>
          </a:xfrm>
          <a:prstGeom prst="rect">
            <a:avLst/>
          </a:prstGeom>
        </p:spPr>
        <p:txBody>
          <a:bodyPr/>
          <a:lstStyle/>
          <a:p>
            <a:pPr algn="l" defTabSz="449580">
              <a:lnSpc>
                <a:spcPct val="150000"/>
              </a:lnSpc>
              <a:defRPr sz="2400" b="1">
                <a:solidFill>
                  <a:schemeClr val="accent4">
                    <a:hueOff val="46120"/>
                    <a:satOff val="4178"/>
                    <a:lumOff val="-16732"/>
                  </a:schemeClr>
                </a:solidFill>
                <a:latin typeface="Arial"/>
                <a:ea typeface="Arial"/>
                <a:cs typeface="Arial"/>
                <a:sym typeface="Arial"/>
              </a:defRPr>
            </a:pPr>
            <a:r>
              <a:t>Werkt de begeleiding beter in bepaalde gevallen?</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Is er bij een </a:t>
            </a:r>
            <a:r>
              <a:rPr b="1"/>
              <a:t>eerdere miskraam</a:t>
            </a:r>
            <a:r>
              <a:t> een sterkere afname van stress?</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Hypothese:</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H1: Bij een eerdere miskraam is er een sterkere afname van stress.</a:t>
            </a:r>
          </a:p>
          <a:p>
            <a:pPr algn="l" defTabSz="449580">
              <a:lnSpc>
                <a:spcPct val="150000"/>
              </a:lnSpc>
              <a:defRPr sz="2400" b="1">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b="1">
                <a:solidFill>
                  <a:schemeClr val="accent4">
                    <a:hueOff val="46120"/>
                    <a:satOff val="4178"/>
                    <a:lumOff val="-16732"/>
                  </a:schemeClr>
                </a:solidFill>
                <a:latin typeface="Arial"/>
                <a:ea typeface="Arial"/>
                <a:cs typeface="Arial"/>
                <a:sym typeface="Arial"/>
              </a:defRPr>
            </a:pPr>
            <a:r>
              <a:t>conclusie:</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H1 is waar. </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85"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86" name="Shape 126"/>
          <p:cNvSpPr txBox="1">
            <a:spLocks noGrp="1"/>
          </p:cNvSpPr>
          <p:nvPr>
            <p:ph type="body" idx="1"/>
          </p:nvPr>
        </p:nvSpPr>
        <p:spPr>
          <a:xfrm>
            <a:off x="1054099" y="3539380"/>
            <a:ext cx="10896602" cy="5088337"/>
          </a:xfrm>
          <a:prstGeom prst="rect">
            <a:avLst/>
          </a:prstGeom>
        </p:spPr>
        <p:txBody>
          <a:bodyPr/>
          <a:lstStyle/>
          <a:p>
            <a:pPr algn="l" defTabSz="449580">
              <a:lnSpc>
                <a:spcPct val="150000"/>
              </a:lnSpc>
              <a:defRPr sz="2400" b="1">
                <a:solidFill>
                  <a:schemeClr val="accent4">
                    <a:hueOff val="46120"/>
                    <a:satOff val="4178"/>
                    <a:lumOff val="-16732"/>
                  </a:schemeClr>
                </a:solidFill>
                <a:latin typeface="Arial"/>
                <a:ea typeface="Arial"/>
                <a:cs typeface="Arial"/>
                <a:sym typeface="Arial"/>
              </a:defRPr>
            </a:pPr>
            <a:r>
              <a:t>Werkt de begeleiding beter in bepaalde gevallen?</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Is er bij </a:t>
            </a:r>
            <a:r>
              <a:rPr b="1"/>
              <a:t>complicaties</a:t>
            </a:r>
            <a:r>
              <a:t> een sterkere afname van stress dan wanneer daar geen sprake van is?</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Hypothese:</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H2: Bij complicaties is er een sterkere afname van stress.</a:t>
            </a:r>
          </a:p>
          <a:p>
            <a:pPr algn="l" defTabSz="449580">
              <a:lnSpc>
                <a:spcPct val="150000"/>
              </a:lnSpc>
              <a:defRPr sz="2400" b="1">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b="1">
                <a:solidFill>
                  <a:schemeClr val="accent4">
                    <a:hueOff val="46120"/>
                    <a:satOff val="4178"/>
                    <a:lumOff val="-16732"/>
                  </a:schemeClr>
                </a:solidFill>
                <a:latin typeface="Arial"/>
                <a:ea typeface="Arial"/>
                <a:cs typeface="Arial"/>
                <a:sym typeface="Arial"/>
              </a:defRPr>
            </a:pPr>
            <a:r>
              <a:t>conclusie:</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H2 is waar. </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89"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90" name="Shape 126"/>
          <p:cNvSpPr txBox="1">
            <a:spLocks noGrp="1"/>
          </p:cNvSpPr>
          <p:nvPr>
            <p:ph type="body" idx="1"/>
          </p:nvPr>
        </p:nvSpPr>
        <p:spPr>
          <a:xfrm>
            <a:off x="1054099" y="3526680"/>
            <a:ext cx="10896602" cy="5088337"/>
          </a:xfrm>
          <a:prstGeom prst="rect">
            <a:avLst/>
          </a:prstGeom>
        </p:spPr>
        <p:txBody>
          <a:bodyPr/>
          <a:lstStyle/>
          <a:p>
            <a:pPr algn="l" defTabSz="449580">
              <a:lnSpc>
                <a:spcPct val="150000"/>
              </a:lnSpc>
              <a:defRPr sz="2400" b="1">
                <a:solidFill>
                  <a:schemeClr val="accent4">
                    <a:hueOff val="46120"/>
                    <a:satOff val="4178"/>
                    <a:lumOff val="-16732"/>
                  </a:schemeClr>
                </a:solidFill>
                <a:latin typeface="Arial"/>
                <a:ea typeface="Arial"/>
                <a:cs typeface="Arial"/>
                <a:sym typeface="Arial"/>
              </a:defRPr>
            </a:pPr>
            <a:r>
              <a:t>Werkt de begeleiding beter in bepaalde gevallen?</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Is er bij een </a:t>
            </a:r>
            <a:r>
              <a:rPr b="1"/>
              <a:t>eerste kindje</a:t>
            </a:r>
            <a:r>
              <a:t> een sterkere afname van stress?</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Hypothese:</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H3: Bij eerste kindje is er een sterkere afname van stress.</a:t>
            </a:r>
          </a:p>
          <a:p>
            <a:pPr algn="l" defTabSz="449580">
              <a:lnSpc>
                <a:spcPct val="150000"/>
              </a:lnSpc>
              <a:defRPr sz="2400" b="1">
                <a:solidFill>
                  <a:schemeClr val="accent4">
                    <a:hueOff val="46120"/>
                    <a:satOff val="4178"/>
                    <a:lumOff val="-16732"/>
                  </a:schemeClr>
                </a:solidFill>
                <a:latin typeface="Arial"/>
                <a:ea typeface="Arial"/>
                <a:cs typeface="Arial"/>
                <a:sym typeface="Arial"/>
              </a:defRPr>
            </a:pPr>
            <a:endParaRPr/>
          </a:p>
          <a:p>
            <a:pPr algn="l" defTabSz="449580">
              <a:lnSpc>
                <a:spcPct val="150000"/>
              </a:lnSpc>
              <a:defRPr sz="2400" b="1">
                <a:solidFill>
                  <a:schemeClr val="accent4">
                    <a:hueOff val="46120"/>
                    <a:satOff val="4178"/>
                    <a:lumOff val="-16732"/>
                  </a:schemeClr>
                </a:solidFill>
                <a:latin typeface="Arial"/>
                <a:ea typeface="Arial"/>
                <a:cs typeface="Arial"/>
                <a:sym typeface="Arial"/>
              </a:defRPr>
            </a:pPr>
            <a:r>
              <a:t>conclusie:</a:t>
            </a:r>
          </a:p>
          <a:p>
            <a:pPr algn="l" defTabSz="449580">
              <a:lnSpc>
                <a:spcPct val="150000"/>
              </a:lnSpc>
              <a:defRPr sz="2400">
                <a:solidFill>
                  <a:schemeClr val="accent4">
                    <a:hueOff val="46120"/>
                    <a:satOff val="4178"/>
                    <a:lumOff val="-16732"/>
                  </a:schemeClr>
                </a:solidFill>
                <a:latin typeface="Arial"/>
                <a:ea typeface="Arial"/>
                <a:cs typeface="Arial"/>
                <a:sym typeface="Arial"/>
              </a:defRPr>
            </a:pPr>
            <a:r>
              <a:t>H3 is niet waar.</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93"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94" name="Shape 126"/>
          <p:cNvSpPr txBox="1">
            <a:spLocks noGrp="1"/>
          </p:cNvSpPr>
          <p:nvPr>
            <p:ph type="body" idx="1"/>
          </p:nvPr>
        </p:nvSpPr>
        <p:spPr>
          <a:xfrm>
            <a:off x="1054099" y="3539380"/>
            <a:ext cx="10896602" cy="5088337"/>
          </a:xfrm>
          <a:prstGeom prst="rect">
            <a:avLst/>
          </a:prstGeom>
        </p:spPr>
        <p:txBody>
          <a:bodyPr/>
          <a:lstStyle/>
          <a:p>
            <a:pPr algn="l" defTabSz="440588">
              <a:lnSpc>
                <a:spcPct val="150000"/>
              </a:lnSpc>
              <a:defRPr sz="2352" b="1">
                <a:solidFill>
                  <a:schemeClr val="accent4">
                    <a:hueOff val="46120"/>
                    <a:satOff val="4178"/>
                    <a:lumOff val="-16732"/>
                  </a:schemeClr>
                </a:solidFill>
                <a:latin typeface="Arial"/>
                <a:ea typeface="Arial"/>
                <a:cs typeface="Arial"/>
                <a:sym typeface="Arial"/>
              </a:defRPr>
            </a:pPr>
            <a:r>
              <a:t>Samenvatting:</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r>
              <a:t>HZB heeft positief effect op toename van affectief contact en afname van stress bij stellen.</a:t>
            </a:r>
          </a:p>
          <a:p>
            <a:pPr algn="l" defTabSz="440588">
              <a:lnSpc>
                <a:spcPct val="150000"/>
              </a:lnSpc>
              <a:defRPr sz="2352">
                <a:solidFill>
                  <a:schemeClr val="accent4">
                    <a:hueOff val="46120"/>
                    <a:satOff val="4178"/>
                    <a:lumOff val="-16732"/>
                  </a:schemeClr>
                </a:solidFill>
                <a:latin typeface="Arial"/>
                <a:ea typeface="Arial"/>
                <a:cs typeface="Arial"/>
                <a:sym typeface="Arial"/>
              </a:defRPr>
            </a:pPr>
            <a:endParaRPr/>
          </a:p>
          <a:p>
            <a:pPr marL="290406" indent="-290406" algn="l" defTabSz="440588">
              <a:lnSpc>
                <a:spcPct val="150000"/>
              </a:lnSpc>
              <a:buSzPct val="75000"/>
              <a:buChar char="•"/>
              <a:defRPr sz="2352">
                <a:solidFill>
                  <a:schemeClr val="accent4">
                    <a:hueOff val="46120"/>
                    <a:satOff val="4178"/>
                    <a:lumOff val="-16732"/>
                  </a:schemeClr>
                </a:solidFill>
                <a:latin typeface="Arial"/>
                <a:ea typeface="Arial"/>
                <a:cs typeface="Arial"/>
                <a:sym typeface="Arial"/>
              </a:defRPr>
            </a:pPr>
            <a:r>
              <a:t>Affectief contact neemt bovendien meer toe in geval van een eerdere miskraam. </a:t>
            </a:r>
          </a:p>
          <a:p>
            <a:pPr marL="290406" indent="-290406" algn="l" defTabSz="440588">
              <a:lnSpc>
                <a:spcPct val="150000"/>
              </a:lnSpc>
              <a:buSzPct val="75000"/>
              <a:buChar char="•"/>
              <a:defRPr sz="2352">
                <a:solidFill>
                  <a:schemeClr val="accent4">
                    <a:hueOff val="46120"/>
                    <a:satOff val="4178"/>
                    <a:lumOff val="-16732"/>
                  </a:schemeClr>
                </a:solidFill>
                <a:latin typeface="Arial"/>
                <a:ea typeface="Arial"/>
                <a:cs typeface="Arial"/>
                <a:sym typeface="Arial"/>
              </a:defRPr>
            </a:pPr>
            <a:r>
              <a:t>De afname van stress is sterker in geval van miskraam en complicaties.</a:t>
            </a:r>
          </a:p>
          <a:p>
            <a:pPr marL="290406" indent="-290406" algn="l" defTabSz="440588">
              <a:lnSpc>
                <a:spcPct val="150000"/>
              </a:lnSpc>
              <a:buSzPct val="75000"/>
              <a:buChar char="•"/>
              <a:defRPr sz="2352">
                <a:solidFill>
                  <a:schemeClr val="accent4">
                    <a:hueOff val="46120"/>
                    <a:satOff val="4178"/>
                    <a:lumOff val="-16732"/>
                  </a:schemeClr>
                </a:solidFill>
                <a:latin typeface="Arial"/>
                <a:ea typeface="Arial"/>
                <a:cs typeface="Arial"/>
                <a:sym typeface="Arial"/>
              </a:defRPr>
            </a:pPr>
            <a:endParaRPr/>
          </a:p>
          <a:p>
            <a:pPr marL="290406" indent="-290406" algn="l" defTabSz="440588">
              <a:lnSpc>
                <a:spcPct val="150000"/>
              </a:lnSpc>
              <a:buSzPct val="75000"/>
              <a:buChar char="•"/>
              <a:defRPr sz="2352">
                <a:solidFill>
                  <a:schemeClr val="accent4">
                    <a:hueOff val="46120"/>
                    <a:satOff val="4178"/>
                    <a:lumOff val="-16732"/>
                  </a:schemeClr>
                </a:solidFill>
                <a:latin typeface="Arial"/>
                <a:ea typeface="Arial"/>
                <a:cs typeface="Arial"/>
                <a:sym typeface="Arial"/>
              </a:defRPr>
            </a:pPr>
            <a:r>
              <a:t>In geval van eerste kindje is er geen grotere toename van affectief contact en ook geen sterkere afname van stress.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153"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154" name="Shape 126"/>
          <p:cNvSpPr txBox="1">
            <a:spLocks noGrp="1"/>
          </p:cNvSpPr>
          <p:nvPr>
            <p:ph type="body" idx="1"/>
          </p:nvPr>
        </p:nvSpPr>
        <p:spPr>
          <a:xfrm>
            <a:off x="1054100" y="3602880"/>
            <a:ext cx="10464800" cy="5088337"/>
          </a:xfrm>
          <a:prstGeom prst="rect">
            <a:avLst/>
          </a:prstGeom>
        </p:spPr>
        <p:txBody>
          <a:bodyPr/>
          <a:lstStyle/>
          <a:p>
            <a:pPr algn="l">
              <a:defRPr b="1">
                <a:solidFill>
                  <a:schemeClr val="accent4">
                    <a:hueOff val="46120"/>
                    <a:satOff val="4178"/>
                    <a:lumOff val="-16732"/>
                  </a:schemeClr>
                </a:solidFill>
                <a:latin typeface="Arial"/>
                <a:ea typeface="Arial"/>
                <a:cs typeface="Arial"/>
                <a:sym typeface="Arial"/>
              </a:defRPr>
            </a:pPr>
            <a:r>
              <a:t>Sociale status</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endParaRP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gezinssamenstelling / woonsituatie</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werk/dagbesteding van de zwangere</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werk/dagbesteding van de partner</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397"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398" name="Shape 126"/>
          <p:cNvSpPr txBox="1">
            <a:spLocks noGrp="1"/>
          </p:cNvSpPr>
          <p:nvPr>
            <p:ph type="body" idx="1"/>
          </p:nvPr>
        </p:nvSpPr>
        <p:spPr>
          <a:xfrm>
            <a:off x="1054100" y="3577480"/>
            <a:ext cx="10464800" cy="5088337"/>
          </a:xfrm>
          <a:prstGeom prst="rect">
            <a:avLst/>
          </a:prstGeom>
        </p:spPr>
        <p:txBody>
          <a:bodyPr/>
          <a:lstStyle/>
          <a:p>
            <a:pPr algn="l">
              <a:defRPr b="1">
                <a:solidFill>
                  <a:schemeClr val="accent4">
                    <a:hueOff val="46120"/>
                    <a:satOff val="4178"/>
                    <a:lumOff val="-16732"/>
                  </a:schemeClr>
                </a:solidFill>
                <a:latin typeface="Arial"/>
                <a:ea typeface="Arial"/>
                <a:cs typeface="Arial"/>
                <a:sym typeface="Arial"/>
              </a:defRPr>
            </a:pPr>
            <a:r>
              <a:t>kritische kanttekeningen bij het onderzoek:</a:t>
            </a:r>
          </a:p>
          <a:p>
            <a:pPr algn="l">
              <a:defRPr>
                <a:solidFill>
                  <a:srgbClr val="800000"/>
                </a:solidFill>
                <a:latin typeface="Arial"/>
                <a:ea typeface="Arial"/>
                <a:cs typeface="Arial"/>
                <a:sym typeface="Arial"/>
              </a:defRPr>
            </a:pPr>
            <a:endParaRP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meetinstrument</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betrouwbaarheid</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validiteit</a:t>
            </a:r>
          </a:p>
        </p:txBody>
      </p:sp>
    </p:spTree>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401"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402" name="Shape 126"/>
          <p:cNvSpPr txBox="1">
            <a:spLocks noGrp="1"/>
          </p:cNvSpPr>
          <p:nvPr>
            <p:ph type="body" idx="1"/>
          </p:nvPr>
        </p:nvSpPr>
        <p:spPr>
          <a:xfrm>
            <a:off x="1054100" y="3577480"/>
            <a:ext cx="10464800" cy="5088337"/>
          </a:xfrm>
          <a:prstGeom prst="rect">
            <a:avLst/>
          </a:prstGeom>
        </p:spPr>
        <p:txBody>
          <a:bodyPr/>
          <a:lstStyle/>
          <a:p>
            <a:pPr algn="l">
              <a:defRPr b="1">
                <a:solidFill>
                  <a:schemeClr val="accent4">
                    <a:hueOff val="46120"/>
                    <a:satOff val="4178"/>
                    <a:lumOff val="-16732"/>
                  </a:schemeClr>
                </a:solidFill>
                <a:latin typeface="Arial"/>
                <a:ea typeface="Arial"/>
                <a:cs typeface="Arial"/>
                <a:sym typeface="Arial"/>
              </a:defRPr>
            </a:pPr>
            <a:r>
              <a:t>punten voor verder onderzoek</a:t>
            </a:r>
          </a:p>
          <a:p>
            <a:pPr algn="l">
              <a:defRPr>
                <a:solidFill>
                  <a:schemeClr val="accent4">
                    <a:hueOff val="46120"/>
                    <a:satOff val="4178"/>
                    <a:lumOff val="-16732"/>
                  </a:schemeClr>
                </a:solidFill>
                <a:latin typeface="Arial"/>
                <a:ea typeface="Arial"/>
                <a:cs typeface="Arial"/>
                <a:sym typeface="Arial"/>
              </a:defRPr>
            </a:pPr>
            <a:endParaRP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meetinstrument</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405"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406" name="Shape 126"/>
          <p:cNvSpPr txBox="1">
            <a:spLocks noGrp="1"/>
          </p:cNvSpPr>
          <p:nvPr>
            <p:ph type="body" idx="1"/>
          </p:nvPr>
        </p:nvSpPr>
        <p:spPr>
          <a:xfrm>
            <a:off x="1054100" y="3577480"/>
            <a:ext cx="10464800" cy="5088337"/>
          </a:xfrm>
          <a:prstGeom prst="rect">
            <a:avLst/>
          </a:prstGeom>
        </p:spPr>
        <p:txBody>
          <a:bodyPr/>
          <a:lstStyle/>
          <a:p>
            <a:pPr algn="l">
              <a:defRPr b="1">
                <a:solidFill>
                  <a:schemeClr val="accent4">
                    <a:hueOff val="46120"/>
                    <a:satOff val="4178"/>
                    <a:lumOff val="-16732"/>
                  </a:schemeClr>
                </a:solidFill>
                <a:latin typeface="Arial"/>
                <a:ea typeface="Arial"/>
                <a:cs typeface="Arial"/>
                <a:sym typeface="Arial"/>
              </a:defRPr>
            </a:pPr>
            <a:r>
              <a:t>tot slot…..</a:t>
            </a:r>
          </a:p>
          <a:p>
            <a:pPr algn="l">
              <a:defRPr>
                <a:solidFill>
                  <a:schemeClr val="accent4">
                    <a:hueOff val="46120"/>
                    <a:satOff val="4178"/>
                    <a:lumOff val="-16732"/>
                  </a:schemeClr>
                </a:solidFill>
                <a:latin typeface="Arial"/>
                <a:ea typeface="Arial"/>
                <a:cs typeface="Arial"/>
                <a:sym typeface="Arial"/>
              </a:defRPr>
            </a:pPr>
            <a:endParaRP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heel veel dank aan Elise Seip,</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bestuur en</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alle leden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157"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158" name="Shape 126"/>
          <p:cNvSpPr txBox="1">
            <a:spLocks noGrp="1"/>
          </p:cNvSpPr>
          <p:nvPr>
            <p:ph type="body" idx="1"/>
          </p:nvPr>
        </p:nvSpPr>
        <p:spPr>
          <a:xfrm>
            <a:off x="1054100" y="3577480"/>
            <a:ext cx="10464800" cy="5088337"/>
          </a:xfrm>
          <a:prstGeom prst="rect">
            <a:avLst/>
          </a:prstGeom>
        </p:spPr>
        <p:txBody>
          <a:bodyPr/>
          <a:lstStyle/>
          <a:p>
            <a:pPr algn="l">
              <a:defRPr b="1">
                <a:solidFill>
                  <a:schemeClr val="accent4">
                    <a:hueOff val="46120"/>
                    <a:satOff val="4178"/>
                    <a:lumOff val="-16732"/>
                  </a:schemeClr>
                </a:solidFill>
                <a:latin typeface="Arial"/>
                <a:ea typeface="Arial"/>
                <a:cs typeface="Arial"/>
                <a:sym typeface="Arial"/>
              </a:defRPr>
            </a:pPr>
            <a:r>
              <a:t>Historie</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endParaRP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Thema’s uit eventuele eerdere zwangerschappen en/of geboortes</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Complicaties eventuele eerdere zwangerschappen en/of geboortes</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Data eerdere geboortes</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Eventuele miskramen</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Bijzonderheden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logo VHZB.png" descr="logo VHZB.png"/>
          <p:cNvPicPr>
            <a:picLocks noChangeAspect="1"/>
          </p:cNvPicPr>
          <p:nvPr/>
        </p:nvPicPr>
        <p:blipFill>
          <a:blip r:embed="rId2"/>
          <a:stretch>
            <a:fillRect/>
          </a:stretch>
        </p:blipFill>
        <p:spPr>
          <a:xfrm>
            <a:off x="190500" y="38100"/>
            <a:ext cx="2286000" cy="2921000"/>
          </a:xfrm>
          <a:prstGeom prst="rect">
            <a:avLst/>
          </a:prstGeom>
          <a:ln w="12700">
            <a:miter lim="400000"/>
          </a:ln>
        </p:spPr>
      </p:pic>
      <p:sp>
        <p:nvSpPr>
          <p:cNvPr id="161" name="Shape 124"/>
          <p:cNvSpPr txBox="1"/>
          <p:nvPr/>
        </p:nvSpPr>
        <p:spPr>
          <a:xfrm>
            <a:off x="2703037" y="406399"/>
            <a:ext cx="1832925" cy="914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484879" indent="-3485513" algn="l" defTabSz="457200">
              <a:defRPr sz="5500" b="1">
                <a:solidFill>
                  <a:srgbClr val="CE274C"/>
                </a:solidFill>
                <a:latin typeface="Trebuchet MS"/>
                <a:ea typeface="Trebuchet MS"/>
                <a:cs typeface="Trebuchet MS"/>
                <a:sym typeface="Trebuchet MS"/>
              </a:defRPr>
            </a:lvl1pPr>
          </a:lstStyle>
          <a:p>
            <a:r>
              <a:t>VHZB</a:t>
            </a:r>
          </a:p>
        </p:txBody>
      </p:sp>
      <p:sp>
        <p:nvSpPr>
          <p:cNvPr id="162" name="Shape 126"/>
          <p:cNvSpPr txBox="1">
            <a:spLocks noGrp="1"/>
          </p:cNvSpPr>
          <p:nvPr>
            <p:ph type="body" idx="1"/>
          </p:nvPr>
        </p:nvSpPr>
        <p:spPr>
          <a:xfrm>
            <a:off x="1054100" y="3577480"/>
            <a:ext cx="10464800" cy="5088337"/>
          </a:xfrm>
          <a:prstGeom prst="rect">
            <a:avLst/>
          </a:prstGeom>
        </p:spPr>
        <p:txBody>
          <a:bodyPr/>
          <a:lstStyle/>
          <a:p>
            <a:pPr algn="l">
              <a:defRPr b="1">
                <a:solidFill>
                  <a:schemeClr val="accent4">
                    <a:hueOff val="46120"/>
                    <a:satOff val="4178"/>
                    <a:lumOff val="-16732"/>
                  </a:schemeClr>
                </a:solidFill>
                <a:latin typeface="Arial"/>
                <a:ea typeface="Arial"/>
                <a:cs typeface="Arial"/>
                <a:sym typeface="Arial"/>
              </a:defRPr>
            </a:pPr>
            <a:r>
              <a:t>onderzoek Affectief Contact</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14 vragen ( + ontwikkeling op 3-meetmomenten)</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endParaRPr/>
          </a:p>
          <a:p>
            <a:pPr algn="l">
              <a:defRPr b="1">
                <a:solidFill>
                  <a:schemeClr val="accent4">
                    <a:hueOff val="46120"/>
                    <a:satOff val="4178"/>
                    <a:lumOff val="-16732"/>
                  </a:schemeClr>
                </a:solidFill>
                <a:latin typeface="Arial"/>
                <a:ea typeface="Arial"/>
                <a:cs typeface="Arial"/>
                <a:sym typeface="Arial"/>
              </a:defRPr>
            </a:pPr>
            <a:r>
              <a:t>onderzoek Stress</a:t>
            </a:r>
          </a:p>
          <a:p>
            <a:pPr marL="395111" indent="-395111" algn="l">
              <a:buSzPct val="45000"/>
              <a:buBlip>
                <a:blip r:embed="rId3"/>
              </a:buBlip>
              <a:defRPr>
                <a:solidFill>
                  <a:schemeClr val="accent4">
                    <a:hueOff val="46120"/>
                    <a:satOff val="4178"/>
                    <a:lumOff val="-16732"/>
                  </a:schemeClr>
                </a:solidFill>
                <a:latin typeface="Arial"/>
                <a:ea typeface="Arial"/>
                <a:cs typeface="Arial"/>
                <a:sym typeface="Arial"/>
              </a:defRPr>
            </a:pPr>
            <a:r>
              <a:t>9 vragen ( + ontwikkeling op 3-meetmomenten)</a:t>
            </a: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1735</Words>
  <Application>Microsoft Office PowerPoint</Application>
  <PresentationFormat>Aangepast</PresentationFormat>
  <Paragraphs>315</Paragraphs>
  <Slides>72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72</vt:i4>
      </vt:variant>
    </vt:vector>
  </HeadingPairs>
  <TitlesOfParts>
    <vt:vector size="78" baseType="lpstr">
      <vt:lpstr>Arial</vt:lpstr>
      <vt:lpstr>Helvetica</vt:lpstr>
      <vt:lpstr>Helvetica Light</vt:lpstr>
      <vt:lpstr>Helvetica Neue</vt:lpstr>
      <vt:lpstr>Trebuchet MS</vt:lpstr>
      <vt:lpstr>White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Marguerite</dc:creator>
  <cp:lastModifiedBy>Marguerite</cp:lastModifiedBy>
  <cp:revision>1</cp:revision>
  <dcterms:modified xsi:type="dcterms:W3CDTF">2020-02-18T03:53:58Z</dcterms:modified>
</cp:coreProperties>
</file>